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351" r:id="rId2"/>
    <p:sldId id="339" r:id="rId3"/>
    <p:sldId id="363" r:id="rId4"/>
    <p:sldId id="362" r:id="rId5"/>
    <p:sldId id="382" r:id="rId6"/>
    <p:sldId id="352" r:id="rId7"/>
    <p:sldId id="379" r:id="rId8"/>
    <p:sldId id="353" r:id="rId9"/>
    <p:sldId id="383" r:id="rId10"/>
    <p:sldId id="384" r:id="rId11"/>
    <p:sldId id="355" r:id="rId12"/>
    <p:sldId id="356" r:id="rId13"/>
    <p:sldId id="357" r:id="rId14"/>
    <p:sldId id="358" r:id="rId15"/>
    <p:sldId id="380" r:id="rId16"/>
    <p:sldId id="359" r:id="rId17"/>
    <p:sldId id="257" r:id="rId18"/>
    <p:sldId id="381" r:id="rId19"/>
    <p:sldId id="258" r:id="rId20"/>
    <p:sldId id="264" r:id="rId21"/>
    <p:sldId id="261" r:id="rId22"/>
    <p:sldId id="262" r:id="rId23"/>
    <p:sldId id="354" r:id="rId24"/>
    <p:sldId id="269" r:id="rId25"/>
    <p:sldId id="360" r:id="rId26"/>
    <p:sldId id="267" r:id="rId27"/>
    <p:sldId id="367" r:id="rId28"/>
    <p:sldId id="369" r:id="rId29"/>
    <p:sldId id="370" r:id="rId30"/>
    <p:sldId id="371" r:id="rId31"/>
    <p:sldId id="372" r:id="rId32"/>
    <p:sldId id="373" r:id="rId33"/>
    <p:sldId id="374" r:id="rId34"/>
    <p:sldId id="375" r:id="rId35"/>
    <p:sldId id="376" r:id="rId36"/>
    <p:sldId id="377" r:id="rId37"/>
    <p:sldId id="378" r:id="rId38"/>
    <p:sldId id="3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00" autoAdjust="0"/>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slide" Target="../slides/slide25.xml"/><Relationship Id="rId3" Type="http://schemas.openxmlformats.org/officeDocument/2006/relationships/slide" Target="../slides/slide16.xml"/><Relationship Id="rId7" Type="http://schemas.openxmlformats.org/officeDocument/2006/relationships/slide" Target="../slides/slide23.xml"/><Relationship Id="rId2" Type="http://schemas.openxmlformats.org/officeDocument/2006/relationships/slide" Target="../slides/slide14.xml"/><Relationship Id="rId1" Type="http://schemas.openxmlformats.org/officeDocument/2006/relationships/slide" Target="../slides/slide3.xml"/><Relationship Id="rId6" Type="http://schemas.openxmlformats.org/officeDocument/2006/relationships/slide" Target="../slides/slide11.xml"/><Relationship Id="rId5" Type="http://schemas.openxmlformats.org/officeDocument/2006/relationships/slide" Target="../slides/slide8.xml"/><Relationship Id="rId4" Type="http://schemas.openxmlformats.org/officeDocument/2006/relationships/slide" Target="../slides/slide6.xml"/><Relationship Id="rId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custLinFactNeighborY="1876">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27163"/>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27163"/>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vie. 24/07/2020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28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555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24</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vie. 24/07/2020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vie. 24/07/2020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vie. 24/07/2020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vie. 24/07/2020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vie. 24/07/2020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vie. 24/07/2020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vie. 24/07/2020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vie. 24/07/2020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791F2DC7-C042-49FC-8E3D-A8EE398A42E5}"/>
              </a:ext>
            </a:extLst>
          </p:cNvPr>
          <p:cNvGraphicFramePr>
            <a:graphicFrameLocks noGrp="1"/>
          </p:cNvGraphicFramePr>
          <p:nvPr>
            <p:extLst>
              <p:ext uri="{D42A27DB-BD31-4B8C-83A1-F6EECF244321}">
                <p14:modId xmlns:p14="http://schemas.microsoft.com/office/powerpoint/2010/main" val="1718603978"/>
              </p:ext>
            </p:extLst>
          </p:nvPr>
        </p:nvGraphicFramePr>
        <p:xfrm>
          <a:off x="236162" y="1206867"/>
          <a:ext cx="11730790" cy="5066698"/>
        </p:xfrm>
        <a:graphic>
          <a:graphicData uri="http://schemas.openxmlformats.org/drawingml/2006/table">
            <a:tbl>
              <a:tblPr>
                <a:tableStyleId>{BDBED569-4797-4DF1-A0F4-6AAB3CD982D8}</a:tableStyleId>
              </a:tblPr>
              <a:tblGrid>
                <a:gridCol w="366587">
                  <a:extLst>
                    <a:ext uri="{9D8B030D-6E8A-4147-A177-3AD203B41FA5}">
                      <a16:colId xmlns:a16="http://schemas.microsoft.com/office/drawing/2014/main" val="2856211665"/>
                    </a:ext>
                  </a:extLst>
                </a:gridCol>
                <a:gridCol w="293270">
                  <a:extLst>
                    <a:ext uri="{9D8B030D-6E8A-4147-A177-3AD203B41FA5}">
                      <a16:colId xmlns:a16="http://schemas.microsoft.com/office/drawing/2014/main" val="1157650258"/>
                    </a:ext>
                  </a:extLst>
                </a:gridCol>
                <a:gridCol w="742737">
                  <a:extLst>
                    <a:ext uri="{9D8B030D-6E8A-4147-A177-3AD203B41FA5}">
                      <a16:colId xmlns:a16="http://schemas.microsoft.com/office/drawing/2014/main" val="756116577"/>
                    </a:ext>
                  </a:extLst>
                </a:gridCol>
                <a:gridCol w="3277503">
                  <a:extLst>
                    <a:ext uri="{9D8B030D-6E8A-4147-A177-3AD203B41FA5}">
                      <a16:colId xmlns:a16="http://schemas.microsoft.com/office/drawing/2014/main" val="611195909"/>
                    </a:ext>
                  </a:extLst>
                </a:gridCol>
                <a:gridCol w="879810">
                  <a:extLst>
                    <a:ext uri="{9D8B030D-6E8A-4147-A177-3AD203B41FA5}">
                      <a16:colId xmlns:a16="http://schemas.microsoft.com/office/drawing/2014/main" val="2878103959"/>
                    </a:ext>
                  </a:extLst>
                </a:gridCol>
                <a:gridCol w="635418">
                  <a:extLst>
                    <a:ext uri="{9D8B030D-6E8A-4147-A177-3AD203B41FA5}">
                      <a16:colId xmlns:a16="http://schemas.microsoft.com/office/drawing/2014/main" val="3677279879"/>
                    </a:ext>
                  </a:extLst>
                </a:gridCol>
                <a:gridCol w="720955">
                  <a:extLst>
                    <a:ext uri="{9D8B030D-6E8A-4147-A177-3AD203B41FA5}">
                      <a16:colId xmlns:a16="http://schemas.microsoft.com/office/drawing/2014/main" val="763942350"/>
                    </a:ext>
                  </a:extLst>
                </a:gridCol>
                <a:gridCol w="569224">
                  <a:extLst>
                    <a:ext uri="{9D8B030D-6E8A-4147-A177-3AD203B41FA5}">
                      <a16:colId xmlns:a16="http://schemas.microsoft.com/office/drawing/2014/main" val="4175077949"/>
                    </a:ext>
                  </a:extLst>
                </a:gridCol>
                <a:gridCol w="713831">
                  <a:extLst>
                    <a:ext uri="{9D8B030D-6E8A-4147-A177-3AD203B41FA5}">
                      <a16:colId xmlns:a16="http://schemas.microsoft.com/office/drawing/2014/main" val="1158316045"/>
                    </a:ext>
                  </a:extLst>
                </a:gridCol>
                <a:gridCol w="525442">
                  <a:extLst>
                    <a:ext uri="{9D8B030D-6E8A-4147-A177-3AD203B41FA5}">
                      <a16:colId xmlns:a16="http://schemas.microsoft.com/office/drawing/2014/main" val="56341382"/>
                    </a:ext>
                  </a:extLst>
                </a:gridCol>
                <a:gridCol w="464344">
                  <a:extLst>
                    <a:ext uri="{9D8B030D-6E8A-4147-A177-3AD203B41FA5}">
                      <a16:colId xmlns:a16="http://schemas.microsoft.com/office/drawing/2014/main" val="325649073"/>
                    </a:ext>
                  </a:extLst>
                </a:gridCol>
                <a:gridCol w="464344">
                  <a:extLst>
                    <a:ext uri="{9D8B030D-6E8A-4147-A177-3AD203B41FA5}">
                      <a16:colId xmlns:a16="http://schemas.microsoft.com/office/drawing/2014/main" val="1642856060"/>
                    </a:ext>
                  </a:extLst>
                </a:gridCol>
                <a:gridCol w="1259770">
                  <a:extLst>
                    <a:ext uri="{9D8B030D-6E8A-4147-A177-3AD203B41FA5}">
                      <a16:colId xmlns:a16="http://schemas.microsoft.com/office/drawing/2014/main" val="425350305"/>
                    </a:ext>
                  </a:extLst>
                </a:gridCol>
                <a:gridCol w="817555">
                  <a:extLst>
                    <a:ext uri="{9D8B030D-6E8A-4147-A177-3AD203B41FA5}">
                      <a16:colId xmlns:a16="http://schemas.microsoft.com/office/drawing/2014/main" val="650866307"/>
                    </a:ext>
                  </a:extLst>
                </a:gridCol>
              </a:tblGrid>
              <a:tr h="343426">
                <a:tc>
                  <a:txBody>
                    <a:bodyPr/>
                    <a:lstStyle/>
                    <a:p>
                      <a:pPr algn="ctr" rtl="0" fontAlgn="ctr"/>
                      <a:r>
                        <a:rPr lang="es-PE" sz="800" b="1" u="none" strike="noStrike" dirty="0">
                          <a:effectLst/>
                        </a:rPr>
                        <a:t>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CUI</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CÓDIGO DE IDEA</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NOMBRE DEL PROYECTO DE INVERSIÓN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INVERSIÓN ESTIMADO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ESTADO SITUACIONAL</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APROBACIÓN DEL PLAN DE TRABAJO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PLAZO APROBADO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APROBADO PARA PERFIL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PRESUPUESTO EJECUTADO S/.</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FECHA INICIO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TIEMPO TRANSCURRIDO</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ALCANCE</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800" b="1" u="none" strike="noStrike" dirty="0">
                          <a:effectLst/>
                        </a:rPr>
                        <a:t>MODALIDAD DE LA FORMULACIÓN</a:t>
                      </a:r>
                      <a:endParaRPr lang="es-PE" sz="8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2142008263"/>
                  </a:ext>
                </a:extLst>
              </a:tr>
              <a:tr h="343426">
                <a:tc>
                  <a:txBody>
                    <a:bodyPr/>
                    <a:lstStyle/>
                    <a:p>
                      <a:pPr algn="ctr" rtl="0" fontAlgn="ctr"/>
                      <a:r>
                        <a:rPr lang="es-PE" sz="800" u="none" strike="noStrike" dirty="0">
                          <a:effectLst/>
                        </a:rPr>
                        <a:t>1</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49445</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a:t>
                      </a:r>
                      <a:r>
                        <a:rPr lang="es-PE" sz="800" u="sng" strike="noStrike">
                          <a:effectLst/>
                        </a:rPr>
                        <a:t>Socctaccocha</a:t>
                      </a:r>
                      <a:r>
                        <a:rPr lang="es-PE" sz="800" u="none" strike="noStrike">
                          <a:effectLst/>
                        </a:rPr>
                        <a:t>" en los distritos de Kishuará, Huancarama y Pacobamba de la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132’228,000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30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589,029.60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3,488.20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05 Nov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152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KISHUARA, PACOBAMBA Y HUACARAMA. PROVINCIA ANDAHUAYLAS.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256916095"/>
                  </a:ext>
                </a:extLst>
              </a:tr>
              <a:tr h="258534">
                <a:tc>
                  <a:txBody>
                    <a:bodyPr/>
                    <a:lstStyle/>
                    <a:p>
                      <a:pPr algn="ctr" rtl="0" fontAlgn="ctr"/>
                      <a:r>
                        <a:rPr lang="es-PE" sz="800" u="none" strike="noStrike" dirty="0">
                          <a:effectLst/>
                        </a:rPr>
                        <a:t>2</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49426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servicio de agua para riego para las comunidades de Apumarca, Patirara, Ccatina, Accoera, Huaraqueray, Pucar y Huallhuac. Distrito de </a:t>
                      </a:r>
                      <a:r>
                        <a:rPr lang="es-PE" sz="800" u="sng" strike="noStrike">
                          <a:effectLst/>
                        </a:rPr>
                        <a:t>Mara</a:t>
                      </a:r>
                      <a:r>
                        <a:rPr lang="es-PE" sz="800" u="none" strike="noStrike">
                          <a:effectLst/>
                        </a:rPr>
                        <a:t> - provincia de Cotabambas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4’903,455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 MARA, PROVINCIA COTABAMBAS,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21653494"/>
                  </a:ext>
                </a:extLst>
              </a:tr>
              <a:tr h="258534">
                <a:tc>
                  <a:txBody>
                    <a:bodyPr/>
                    <a:lstStyle/>
                    <a:p>
                      <a:pPr algn="ctr" rtl="0" fontAlgn="ctr"/>
                      <a:r>
                        <a:rPr lang="es-PE" sz="800" u="none" strike="noStrike" dirty="0">
                          <a:effectLst/>
                        </a:rPr>
                        <a:t>3</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49403</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para riego con represamiento en las comunidades de </a:t>
                      </a:r>
                      <a:r>
                        <a:rPr lang="es-PE" sz="800" u="sng" strike="noStrike" dirty="0" err="1">
                          <a:effectLst/>
                        </a:rPr>
                        <a:t>Licchivilca</a:t>
                      </a:r>
                      <a:r>
                        <a:rPr lang="es-PE" sz="800" u="none" strike="noStrike" dirty="0">
                          <a:effectLst/>
                        </a:rPr>
                        <a:t>, </a:t>
                      </a:r>
                      <a:r>
                        <a:rPr lang="es-PE" sz="800" u="none" strike="noStrike" dirty="0" err="1">
                          <a:effectLst/>
                        </a:rPr>
                        <a:t>Ocrabamba</a:t>
                      </a:r>
                      <a:r>
                        <a:rPr lang="es-PE" sz="800" u="none" strike="noStrike" dirty="0">
                          <a:effectLst/>
                        </a:rPr>
                        <a:t>, </a:t>
                      </a:r>
                      <a:r>
                        <a:rPr lang="es-PE" sz="800" u="none" strike="noStrike" dirty="0" err="1">
                          <a:effectLst/>
                        </a:rPr>
                        <a:t>Collaoro</a:t>
                      </a:r>
                      <a:r>
                        <a:rPr lang="es-PE" sz="800" u="none" strike="noStrike" dirty="0">
                          <a:effectLst/>
                        </a:rPr>
                        <a:t>, </a:t>
                      </a:r>
                      <a:r>
                        <a:rPr lang="es-PE" sz="800" u="none" strike="noStrike" dirty="0" err="1">
                          <a:effectLst/>
                        </a:rPr>
                        <a:t>Palpacachi</a:t>
                      </a:r>
                      <a:r>
                        <a:rPr lang="es-PE" sz="800" u="none" strike="noStrike" dirty="0">
                          <a:effectLst/>
                        </a:rPr>
                        <a:t> del distrito de Mariscal Gamarra de la provincia de Grau-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6’198,187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27 May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3 MESES (92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312,375.60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GAMARRA, PROVINCIA GRAU,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403091267"/>
                  </a:ext>
                </a:extLst>
              </a:tr>
              <a:tr h="428318">
                <a:tc>
                  <a:txBody>
                    <a:bodyPr/>
                    <a:lstStyle/>
                    <a:p>
                      <a:pPr algn="ctr" rtl="0" fontAlgn="ctr"/>
                      <a:r>
                        <a:rPr lang="es-PE" sz="800" b="0" u="none" strike="noStrike" dirty="0">
                          <a:effectLst/>
                        </a:rPr>
                        <a:t>4</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49417</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dirty="0">
                          <a:effectLst/>
                        </a:rPr>
                        <a:t>mejoramiento y ampliación del servicio de agua con represamiento "</a:t>
                      </a:r>
                      <a:r>
                        <a:rPr lang="es-PE" sz="800" u="sng" strike="noStrike" dirty="0" err="1">
                          <a:effectLst/>
                        </a:rPr>
                        <a:t>Mallmanya</a:t>
                      </a:r>
                      <a:r>
                        <a:rPr lang="es-PE" sz="800" u="none" strike="noStrike" dirty="0">
                          <a:effectLst/>
                        </a:rPr>
                        <a:t>” en 5 distritos de la provincia de Grau - Departamento de Apurímac.</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78’455,280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12 Jun 19</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5 MESES (150 DIAS)</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r" rtl="0" fontAlgn="ctr"/>
                      <a:r>
                        <a:rPr lang="es-PE" sz="800" u="none" strike="noStrike" dirty="0">
                          <a:effectLst/>
                        </a:rPr>
                        <a:t>520,873.60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00 Ene 00</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MAMARA, SAN ANTONIO, VILCABAMBA, MICAELA BASTIDAS Y CURASCO, PROVINCIA GRAU,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949545358"/>
                  </a:ext>
                </a:extLst>
              </a:tr>
              <a:tr h="343426">
                <a:tc>
                  <a:txBody>
                    <a:bodyPr/>
                    <a:lstStyle/>
                    <a:p>
                      <a:pPr algn="ctr" rtl="0" fontAlgn="ctr"/>
                      <a:r>
                        <a:rPr lang="es-PE" sz="800" u="none" strike="noStrike" dirty="0">
                          <a:effectLst/>
                        </a:rPr>
                        <a:t>5</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49396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en las localidades de </a:t>
                      </a:r>
                      <a:r>
                        <a:rPr lang="es-PE" sz="800" u="sng" strike="noStrike">
                          <a:effectLst/>
                        </a:rPr>
                        <a:t>Huancabamba</a:t>
                      </a:r>
                      <a:r>
                        <a:rPr lang="es-PE" sz="800" u="none" strike="noStrike">
                          <a:effectLst/>
                        </a:rPr>
                        <a:t>, Checche, Huaraccopata, Sacclaya, Ñawinpuquio, Cumanaylla, Santa Anita, Huancasvilcas, Rayanniyocc, Ayaviri, Cruz Pampa, Tocyascca, Muñahuaycco y Ccacce distrito de José María Arguedas - provincia de Andahuaylas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68’648,370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 </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pt-BR" sz="800" u="none" strike="noStrike">
                          <a:effectLst/>
                        </a:rPr>
                        <a:t>DISTRITO DE JOSE MARIA ARGUEDAS,  PROVINCIA DE ANDAHUAYLAS,  APURIMAC</a:t>
                      </a:r>
                      <a:endParaRPr lang="pt-BR"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 - PRO DESARROLLO.</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51573840"/>
                  </a:ext>
                </a:extLst>
              </a:tr>
              <a:tr h="258534">
                <a:tc>
                  <a:txBody>
                    <a:bodyPr/>
                    <a:lstStyle/>
                    <a:p>
                      <a:pPr algn="ctr" rtl="0" fontAlgn="ctr"/>
                      <a:r>
                        <a:rPr lang="es-PE" sz="800" u="none" strike="noStrike" dirty="0">
                          <a:effectLst/>
                        </a:rPr>
                        <a:t>6</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91036</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y ampliación del servicio de agua para riego con represamiento en los en los distritos de </a:t>
                      </a:r>
                      <a:r>
                        <a:rPr lang="es-PE" sz="800" u="sng" strike="noStrike">
                          <a:effectLst/>
                        </a:rPr>
                        <a:t>Tapairihua y Chapimarca</a:t>
                      </a:r>
                      <a:r>
                        <a:rPr lang="es-PE" sz="800" u="none" strike="noStrike">
                          <a:effectLst/>
                        </a:rPr>
                        <a:t> de la provincia de Aymaraes -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38’566,500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DE TAPAIRIHUA Y CHAPIMARCA,  PROVINCIA AYMARAES,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495488553"/>
                  </a:ext>
                </a:extLst>
              </a:tr>
              <a:tr h="0">
                <a:tc>
                  <a:txBody>
                    <a:bodyPr/>
                    <a:lstStyle/>
                    <a:p>
                      <a:pPr algn="ctr" rtl="0" fontAlgn="ctr"/>
                      <a:r>
                        <a:rPr lang="es-PE" sz="800" u="none" strike="noStrike" dirty="0">
                          <a:effectLst/>
                        </a:rPr>
                        <a:t>7</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109172</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Apurímac. (</a:t>
                      </a:r>
                      <a:r>
                        <a:rPr lang="es-PE" sz="800" u="sng" strike="noStrike">
                          <a:effectLst/>
                        </a:rPr>
                        <a:t>Irrigación Cusca</a:t>
                      </a: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211’669,342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DISTRITOS SORAYA, CAPAYA, TORAYA, IHUAYLLO, COLCABAMBA, SAÑAYCA, LUCRE DE LA PROVINCIA DE AYMARAES,  Y EN EL DISTRITO DE TUMAY HUARACA Y EL  DISTRITO DE POMACOCHA - PROVINCIA DE ANDAHUAYLAS - DEPARTAMENTO DE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a:effectLst/>
                        </a:rPr>
                        <a:t>ADMINISTRACION DIRECTA.</a:t>
                      </a:r>
                      <a:endParaRPr lang="es-PE" sz="800" b="0" i="0" u="none" strike="noStrike">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096182285"/>
                  </a:ext>
                </a:extLst>
              </a:tr>
              <a:tr h="524786">
                <a:tc>
                  <a:txBody>
                    <a:bodyPr/>
                    <a:lstStyle/>
                    <a:p>
                      <a:pPr algn="ctr" rtl="0" fontAlgn="ctr"/>
                      <a:r>
                        <a:rPr lang="es-PE" sz="800" u="none" strike="noStrike" dirty="0">
                          <a:effectLst/>
                        </a:rPr>
                        <a:t>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dirty="0">
                          <a:effectLst/>
                        </a:rPr>
                        <a:t>49378</a:t>
                      </a:r>
                      <a:endParaRPr lang="es-PE" sz="8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fontAlgn="ctr"/>
                      <a:r>
                        <a:rPr lang="es-PE" sz="800" u="none" strike="noStrike">
                          <a:effectLst/>
                        </a:rPr>
                        <a:t>creación del sistema hidráulico (chicha) para el aprovechamiento múltiples en las provincias de Andahuaylas Y Chincheros del departamento de Apurímac.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800" u="none" strike="noStrike">
                          <a:effectLst/>
                        </a:rPr>
                        <a:t> S/. 2,238’491,750 </a:t>
                      </a:r>
                      <a:endParaRPr lang="es-PE" sz="800" b="0" i="0" u="none" strike="noStrike">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IDEA</a:t>
                      </a:r>
                      <a:endParaRPr lang="es-PE" sz="800" b="0" i="0" u="none" strike="noStrike">
                        <a:solidFill>
                          <a:srgbClr val="222222"/>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SIN PLAN DE TRABAJO.</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800" u="none" strike="noStrike">
                          <a:effectLst/>
                        </a:rPr>
                        <a:t> </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800" u="none" strike="noStrike">
                          <a:effectLst/>
                        </a:rPr>
                        <a:t>PROVINCIAS DE ANDAHUAYLAS Y CHINCHEROS, APURIMAC.</a:t>
                      </a:r>
                      <a:endParaRPr lang="es-PE" sz="800" b="0" i="0" u="none" strike="noStrike">
                        <a:solidFill>
                          <a:srgbClr val="000000"/>
                        </a:solidFill>
                        <a:effectLst/>
                        <a:latin typeface="Arial" panose="020B0604020202020204" pitchFamily="34" charset="0"/>
                      </a:endParaRPr>
                    </a:p>
                  </a:txBody>
                  <a:tcPr marL="3859" marR="3859" marT="3859" marB="0" anchor="ctr"/>
                </a:tc>
                <a:tc>
                  <a:txBody>
                    <a:bodyPr/>
                    <a:lstStyle/>
                    <a:p>
                      <a:pPr algn="just" rtl="0" fontAlgn="ctr"/>
                      <a:r>
                        <a:rPr lang="es-PE" sz="800" u="none" strike="noStrike" dirty="0">
                          <a:effectLst/>
                        </a:rPr>
                        <a:t>ADMINISTRACIÓN INDIRECTA</a:t>
                      </a:r>
                      <a:endParaRPr lang="es-PE" sz="8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69250734"/>
                  </a:ext>
                </a:extLst>
              </a:tr>
            </a:tbl>
          </a:graphicData>
        </a:graphic>
      </p:graphicFrame>
      <p:pic>
        <p:nvPicPr>
          <p:cNvPr id="4" name="Picture 2" descr="Iconos de computadora inicio botón firmar, inicio, firmar, en ...">
            <a:hlinkClick r:id="rId2" action="ppaction://hlinksldjump"/>
            <a:extLst>
              <a:ext uri="{FF2B5EF4-FFF2-40B4-BE49-F238E27FC236}">
                <a16:creationId xmlns:a16="http://schemas.microsoft.com/office/drawing/2014/main" id="{E38C40A3-4D22-431E-B993-9270A5CA4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62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5" name="Tabla 4">
            <a:extLst>
              <a:ext uri="{FF2B5EF4-FFF2-40B4-BE49-F238E27FC236}">
                <a16:creationId xmlns:a16="http://schemas.microsoft.com/office/drawing/2014/main" id="{7EEA0746-38F3-4FDF-BF74-7D1C8D32A594}"/>
              </a:ext>
            </a:extLst>
          </p:cNvPr>
          <p:cNvGraphicFramePr>
            <a:graphicFrameLocks noGrp="1"/>
          </p:cNvGraphicFramePr>
          <p:nvPr>
            <p:extLst>
              <p:ext uri="{D42A27DB-BD31-4B8C-83A1-F6EECF244321}">
                <p14:modId xmlns:p14="http://schemas.microsoft.com/office/powerpoint/2010/main" val="472653950"/>
              </p:ext>
            </p:extLst>
          </p:nvPr>
        </p:nvGraphicFramePr>
        <p:xfrm>
          <a:off x="1096963" y="2707178"/>
          <a:ext cx="10058400" cy="2300894"/>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17472041"/>
                    </a:ext>
                  </a:extLst>
                </a:gridCol>
                <a:gridCol w="485073">
                  <a:extLst>
                    <a:ext uri="{9D8B030D-6E8A-4147-A177-3AD203B41FA5}">
                      <a16:colId xmlns:a16="http://schemas.microsoft.com/office/drawing/2014/main" val="362682886"/>
                    </a:ext>
                  </a:extLst>
                </a:gridCol>
                <a:gridCol w="2342994">
                  <a:extLst>
                    <a:ext uri="{9D8B030D-6E8A-4147-A177-3AD203B41FA5}">
                      <a16:colId xmlns:a16="http://schemas.microsoft.com/office/drawing/2014/main" val="2155362935"/>
                    </a:ext>
                  </a:extLst>
                </a:gridCol>
                <a:gridCol w="887775">
                  <a:extLst>
                    <a:ext uri="{9D8B030D-6E8A-4147-A177-3AD203B41FA5}">
                      <a16:colId xmlns:a16="http://schemas.microsoft.com/office/drawing/2014/main" val="2487931388"/>
                    </a:ext>
                  </a:extLst>
                </a:gridCol>
                <a:gridCol w="842013">
                  <a:extLst>
                    <a:ext uri="{9D8B030D-6E8A-4147-A177-3AD203B41FA5}">
                      <a16:colId xmlns:a16="http://schemas.microsoft.com/office/drawing/2014/main" val="1710021854"/>
                    </a:ext>
                  </a:extLst>
                </a:gridCol>
                <a:gridCol w="732186">
                  <a:extLst>
                    <a:ext uri="{9D8B030D-6E8A-4147-A177-3AD203B41FA5}">
                      <a16:colId xmlns:a16="http://schemas.microsoft.com/office/drawing/2014/main" val="2329377212"/>
                    </a:ext>
                  </a:extLst>
                </a:gridCol>
                <a:gridCol w="732186">
                  <a:extLst>
                    <a:ext uri="{9D8B030D-6E8A-4147-A177-3AD203B41FA5}">
                      <a16:colId xmlns:a16="http://schemas.microsoft.com/office/drawing/2014/main" val="1972071764"/>
                    </a:ext>
                  </a:extLst>
                </a:gridCol>
                <a:gridCol w="2736544">
                  <a:extLst>
                    <a:ext uri="{9D8B030D-6E8A-4147-A177-3AD203B41FA5}">
                      <a16:colId xmlns:a16="http://schemas.microsoft.com/office/drawing/2014/main" val="3991370449"/>
                    </a:ext>
                  </a:extLst>
                </a:gridCol>
                <a:gridCol w="1034212">
                  <a:extLst>
                    <a:ext uri="{9D8B030D-6E8A-4147-A177-3AD203B41FA5}">
                      <a16:colId xmlns:a16="http://schemas.microsoft.com/office/drawing/2014/main" val="3722616361"/>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COSTOS DE INVERSION S/</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836219017"/>
                  </a:ext>
                </a:extLst>
              </a:tr>
              <a:tr h="763304">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2448020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Y AMPLIACION DE LA CARRETERA PACUCHA, TRAMO PACUCHA SANTA ELENA-SONDOR Y TRAMO PACUCHA-LAGUNA ALTA-DV.POMAPATA DISTRITO DE PACUCHA PROVINCIA DE ANDAHUAYLAS-DEPARTAMENTO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29, 744, 170.4</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 </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dirty="0">
                          <a:solidFill>
                            <a:srgbClr val="000000"/>
                          </a:solidFill>
                          <a:effectLst/>
                        </a:rPr>
                        <a:t>El proyecto contempla la intervención de dos tramos:                                     1) Pacucha – Santa Elena – </a:t>
                      </a:r>
                      <a:r>
                        <a:rPr lang="es-PE" sz="900" b="0" u="none" strike="noStrike" dirty="0" err="1">
                          <a:solidFill>
                            <a:srgbClr val="000000"/>
                          </a:solidFill>
                          <a:effectLst/>
                        </a:rPr>
                        <a:t>Sondor</a:t>
                      </a:r>
                      <a:r>
                        <a:rPr lang="es-PE" sz="900" b="0" u="none" strike="noStrike" dirty="0">
                          <a:solidFill>
                            <a:srgbClr val="000000"/>
                          </a:solidFill>
                          <a:effectLst/>
                        </a:rPr>
                        <a:t>                                                              2) Desvío Sector </a:t>
                      </a:r>
                      <a:r>
                        <a:rPr lang="es-PE" sz="900" b="0" u="none" strike="noStrike" dirty="0" err="1">
                          <a:solidFill>
                            <a:srgbClr val="000000"/>
                          </a:solidFill>
                          <a:effectLst/>
                        </a:rPr>
                        <a:t>Labrashuaycco</a:t>
                      </a:r>
                      <a:r>
                        <a:rPr lang="es-PE" sz="900" b="0" u="none" strike="noStrike" dirty="0">
                          <a:solidFill>
                            <a:srgbClr val="000000"/>
                          </a:solidFill>
                          <a:effectLst/>
                        </a:rPr>
                        <a:t> - Laguna Alta - </a:t>
                      </a:r>
                      <a:r>
                        <a:rPr lang="es-PE" sz="900" b="0" u="none" strike="noStrike" dirty="0" err="1">
                          <a:solidFill>
                            <a:srgbClr val="000000"/>
                          </a:solidFill>
                          <a:effectLst/>
                        </a:rPr>
                        <a:t>Dv</a:t>
                      </a:r>
                      <a:r>
                        <a:rPr lang="es-PE" sz="900" b="0" u="none" strike="noStrike" dirty="0">
                          <a:solidFill>
                            <a:srgbClr val="000000"/>
                          </a:solidFill>
                          <a:effectLst/>
                        </a:rPr>
                        <a:t>. </a:t>
                      </a:r>
                      <a:r>
                        <a:rPr lang="es-PE" sz="900" b="0" u="none" strike="noStrike" dirty="0" err="1">
                          <a:solidFill>
                            <a:srgbClr val="000000"/>
                          </a:solidFill>
                          <a:effectLst/>
                        </a:rPr>
                        <a:t>Pomapata</a:t>
                      </a:r>
                      <a:r>
                        <a:rPr lang="es-PE" sz="900" b="0" u="none" strike="noStrike" dirty="0">
                          <a:solidFill>
                            <a:srgbClr val="000000"/>
                          </a:solidFill>
                          <a:effectLst/>
                        </a:rPr>
                        <a:t>,  </a:t>
                      </a:r>
                      <a:endParaRPr lang="es-PE" sz="9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DIRECTA</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110199149"/>
                  </a:ext>
                </a:extLst>
              </a:tr>
              <a:tr h="1268512">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333333"/>
                          </a:solidFill>
                          <a:effectLst/>
                        </a:rPr>
                        <a:t>2462592</a:t>
                      </a:r>
                      <a:endParaRPr lang="es-PE" sz="800" b="1" i="0" u="none" strike="noStrike">
                        <a:solidFill>
                          <a:srgbClr val="333333"/>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DE NIÑOPAMPA, COMUNIDAD CAMPESINA DE CHUQUINGA, DISTRITO DE CHALHUANCA, PROVINCIA DE AYMARAES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5,193,409.80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VIABLE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FF0000"/>
                          </a:solidFill>
                          <a:effectLst/>
                        </a:rPr>
                        <a:t>-</a:t>
                      </a:r>
                      <a:endParaRPr lang="es-PE" sz="800" b="1" i="0" u="none" strike="noStrike" dirty="0">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 MESES</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12.50m y ancho (A)= 7.00m. </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DIRECTA</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025020952"/>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46FD0899-2374-4612-902A-7C06D9B48332}"/>
              </a:ext>
            </a:extLst>
          </p:cNvPr>
          <p:cNvGraphicFramePr>
            <a:graphicFrameLocks noGrp="1"/>
          </p:cNvGraphicFramePr>
          <p:nvPr>
            <p:extLst>
              <p:ext uri="{D42A27DB-BD31-4B8C-83A1-F6EECF244321}">
                <p14:modId xmlns:p14="http://schemas.microsoft.com/office/powerpoint/2010/main" val="1552689639"/>
              </p:ext>
            </p:extLst>
          </p:nvPr>
        </p:nvGraphicFramePr>
        <p:xfrm>
          <a:off x="1096963" y="2388678"/>
          <a:ext cx="10058400" cy="2937895"/>
        </p:xfrm>
        <a:graphic>
          <a:graphicData uri="http://schemas.openxmlformats.org/drawingml/2006/table">
            <a:tbl>
              <a:tblPr>
                <a:tableStyleId>{BDBED569-4797-4DF1-A0F4-6AAB3CD982D8}</a:tableStyleId>
              </a:tblPr>
              <a:tblGrid>
                <a:gridCol w="265417">
                  <a:extLst>
                    <a:ext uri="{9D8B030D-6E8A-4147-A177-3AD203B41FA5}">
                      <a16:colId xmlns:a16="http://schemas.microsoft.com/office/drawing/2014/main" val="3099177411"/>
                    </a:ext>
                  </a:extLst>
                </a:gridCol>
                <a:gridCol w="485073">
                  <a:extLst>
                    <a:ext uri="{9D8B030D-6E8A-4147-A177-3AD203B41FA5}">
                      <a16:colId xmlns:a16="http://schemas.microsoft.com/office/drawing/2014/main" val="875648202"/>
                    </a:ext>
                  </a:extLst>
                </a:gridCol>
                <a:gridCol w="2342994">
                  <a:extLst>
                    <a:ext uri="{9D8B030D-6E8A-4147-A177-3AD203B41FA5}">
                      <a16:colId xmlns:a16="http://schemas.microsoft.com/office/drawing/2014/main" val="342144288"/>
                    </a:ext>
                  </a:extLst>
                </a:gridCol>
                <a:gridCol w="887775">
                  <a:extLst>
                    <a:ext uri="{9D8B030D-6E8A-4147-A177-3AD203B41FA5}">
                      <a16:colId xmlns:a16="http://schemas.microsoft.com/office/drawing/2014/main" val="2282450937"/>
                    </a:ext>
                  </a:extLst>
                </a:gridCol>
                <a:gridCol w="842013">
                  <a:extLst>
                    <a:ext uri="{9D8B030D-6E8A-4147-A177-3AD203B41FA5}">
                      <a16:colId xmlns:a16="http://schemas.microsoft.com/office/drawing/2014/main" val="2103312590"/>
                    </a:ext>
                  </a:extLst>
                </a:gridCol>
                <a:gridCol w="732186">
                  <a:extLst>
                    <a:ext uri="{9D8B030D-6E8A-4147-A177-3AD203B41FA5}">
                      <a16:colId xmlns:a16="http://schemas.microsoft.com/office/drawing/2014/main" val="3754639620"/>
                    </a:ext>
                  </a:extLst>
                </a:gridCol>
                <a:gridCol w="732186">
                  <a:extLst>
                    <a:ext uri="{9D8B030D-6E8A-4147-A177-3AD203B41FA5}">
                      <a16:colId xmlns:a16="http://schemas.microsoft.com/office/drawing/2014/main" val="2389635656"/>
                    </a:ext>
                  </a:extLst>
                </a:gridCol>
                <a:gridCol w="2736544">
                  <a:extLst>
                    <a:ext uri="{9D8B030D-6E8A-4147-A177-3AD203B41FA5}">
                      <a16:colId xmlns:a16="http://schemas.microsoft.com/office/drawing/2014/main" val="2657873783"/>
                    </a:ext>
                  </a:extLst>
                </a:gridCol>
                <a:gridCol w="1034212">
                  <a:extLst>
                    <a:ext uri="{9D8B030D-6E8A-4147-A177-3AD203B41FA5}">
                      <a16:colId xmlns:a16="http://schemas.microsoft.com/office/drawing/2014/main" val="2443612660"/>
                    </a:ext>
                  </a:extLst>
                </a:gridCol>
              </a:tblGrid>
              <a:tr h="269078">
                <a:tc>
                  <a:txBody>
                    <a:bodyPr/>
                    <a:lstStyle/>
                    <a:p>
                      <a:pPr algn="ctr" fontAlgn="ctr"/>
                      <a:r>
                        <a:rPr lang="es-PE" sz="800" b="1" u="none" strike="noStrike">
                          <a:solidFill>
                            <a:srgbClr val="FFFFFF"/>
                          </a:solidFill>
                          <a:effectLst/>
                        </a:rPr>
                        <a:t>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CODIGO IDEA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PROYECTOS </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INVERSION ESTIMADA</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ESTADO SITUACIONAL</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FECHA DE INCIO</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DURACION DE FORMULACION</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a:solidFill>
                            <a:srgbClr val="FFFFFF"/>
                          </a:solidFill>
                          <a:effectLst/>
                        </a:rPr>
                        <a:t>ALCANCE</a:t>
                      </a:r>
                      <a:endParaRPr lang="es-PE" sz="800" b="1" i="0" u="none" strike="noStrike">
                        <a:solidFill>
                          <a:srgbClr val="FFFFFF"/>
                        </a:solidFill>
                        <a:effectLst/>
                        <a:latin typeface="Calibri" panose="020F0502020204030204" pitchFamily="34" charset="0"/>
                      </a:endParaRPr>
                    </a:p>
                  </a:txBody>
                  <a:tcPr marL="5491" marR="5491" marT="5491" marB="0" anchor="ctr">
                    <a:solidFill>
                      <a:schemeClr val="accent5"/>
                    </a:solidFill>
                  </a:tcPr>
                </a:tc>
                <a:tc>
                  <a:txBody>
                    <a:bodyPr/>
                    <a:lstStyle/>
                    <a:p>
                      <a:pPr algn="ctr" fontAlgn="ctr"/>
                      <a:r>
                        <a:rPr lang="es-PE" sz="800" b="1" u="none" strike="noStrike" dirty="0">
                          <a:solidFill>
                            <a:srgbClr val="FFFFFF"/>
                          </a:solidFill>
                          <a:effectLst/>
                        </a:rPr>
                        <a:t>OBSERVACIONES</a:t>
                      </a:r>
                      <a:endParaRPr lang="es-PE" sz="800" b="1" i="0" u="none" strike="noStrike" dirty="0">
                        <a:solidFill>
                          <a:srgbClr val="FFFFFF"/>
                        </a:solidFill>
                        <a:effectLst/>
                        <a:latin typeface="Calibri" panose="020F0502020204030204" pitchFamily="34" charset="0"/>
                      </a:endParaRPr>
                    </a:p>
                  </a:txBody>
                  <a:tcPr marL="5491" marR="5491" marT="5491" marB="0" anchor="ctr">
                    <a:solidFill>
                      <a:schemeClr val="accent5"/>
                    </a:solidFill>
                  </a:tcPr>
                </a:tc>
                <a:extLst>
                  <a:ext uri="{0D108BD9-81ED-4DB2-BD59-A6C34878D82A}">
                    <a16:rowId xmlns:a16="http://schemas.microsoft.com/office/drawing/2014/main" val="3269211034"/>
                  </a:ext>
                </a:extLst>
              </a:tr>
              <a:tr h="763303">
                <a:tc>
                  <a:txBody>
                    <a:bodyPr/>
                    <a:lstStyle/>
                    <a:p>
                      <a:pPr algn="ctr" fontAlgn="ctr"/>
                      <a:r>
                        <a:rPr lang="es-PE" sz="800" b="0" u="none" strike="noStrike">
                          <a:solidFill>
                            <a:srgbClr val="000000"/>
                          </a:solidFill>
                          <a:effectLst/>
                        </a:rPr>
                        <a:t>1</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49542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TRANSITABILIDAD VEHICULAR Y PEATONAL EN EL SECTOR ESCORIAL DEL CENTRO POBLADO POCHCCOTA EN EL DISTRITO Y PROVINCIA DE ANDAHUAYLAS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S/.4,000,000.00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EN FORMULACION </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 04/10/2019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3 MESES</a:t>
                      </a:r>
                      <a:r>
                        <a:rPr lang="es-PE" sz="800" b="0" u="none" strike="noStrike">
                          <a:solidFill>
                            <a:srgbClr val="000000"/>
                          </a:solidFill>
                          <a:effectLst/>
                        </a:rPr>
                        <a:t> 04/05/2020 AL 30/07/2020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900" b="0" u="none" strike="noStrike">
                          <a:solidFill>
                            <a:srgbClr val="000000"/>
                          </a:solidFill>
                          <a:effectLst/>
                        </a:rPr>
                        <a:t>El proyecto contempla:                                             Puente de luz  (L)= 28 m y ancho (A)= 8.2 m.             Muros de Contencion de 400 m</a:t>
                      </a:r>
                      <a:endParaRPr lang="es-PE" sz="900" b="0" i="0" u="none" strike="noStrike">
                        <a:solidFill>
                          <a:srgbClr val="000000"/>
                        </a:solidFill>
                        <a:effectLst/>
                        <a:latin typeface="Arial" panose="020B0604020202020204" pitchFamily="34" charset="0"/>
                      </a:endParaRPr>
                    </a:p>
                  </a:txBody>
                  <a:tcPr marL="5491" marR="5491" marT="5491" marB="0" anchor="ctr"/>
                </a:tc>
                <a:tc>
                  <a:txBody>
                    <a:bodyPr/>
                    <a:lstStyle/>
                    <a:p>
                      <a:pPr marL="0" indent="0" algn="l" fontAlgn="ctr">
                        <a:buFont typeface="Arial" panose="020B0604020202020204" pitchFamily="34" charset="0"/>
                        <a:buNone/>
                      </a:pPr>
                      <a:r>
                        <a:rPr lang="es-PE" sz="800" b="1" u="none" strike="noStrike" dirty="0">
                          <a:solidFill>
                            <a:srgbClr val="000000"/>
                          </a:solidFill>
                          <a:effectLst/>
                        </a:rPr>
                        <a:t>Convenio.</a:t>
                      </a:r>
                    </a:p>
                    <a:p>
                      <a:pPr marL="0" indent="0" algn="l" fontAlgn="ctr">
                        <a:buFont typeface="Arial" panose="020B0604020202020204" pitchFamily="34" charset="0"/>
                        <a:buNone/>
                      </a:pPr>
                      <a:r>
                        <a:rPr lang="es-PE" sz="800" b="1" u="none" strike="noStrike" dirty="0">
                          <a:solidFill>
                            <a:srgbClr val="000000"/>
                          </a:solidFill>
                          <a:effectLst/>
                        </a:rPr>
                        <a:t>Permisos del Ana </a:t>
                      </a:r>
                      <a:r>
                        <a:rPr lang="es-PE" sz="800" b="1" u="none" strike="noStrike" dirty="0" err="1">
                          <a:solidFill>
                            <a:srgbClr val="000000"/>
                          </a:solidFill>
                          <a:effectLst/>
                        </a:rPr>
                        <a:t>Cira</a:t>
                      </a:r>
                      <a:r>
                        <a:rPr lang="es-PE" sz="800" b="1" u="none" strike="noStrike" dirty="0">
                          <a:solidFill>
                            <a:srgbClr val="000000"/>
                          </a:solidFill>
                          <a:effectLst/>
                        </a:rPr>
                        <a:t>.                            impacto Ambiental.                  Actas y otros.</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650902520"/>
                  </a:ext>
                </a:extLst>
              </a:tr>
              <a:tr h="1015908">
                <a:tc>
                  <a:txBody>
                    <a:bodyPr/>
                    <a:lstStyle/>
                    <a:p>
                      <a:pPr algn="ctr" fontAlgn="ctr"/>
                      <a:r>
                        <a:rPr lang="es-PE" sz="800" b="0" u="none" strike="noStrike">
                          <a:solidFill>
                            <a:srgbClr val="000000"/>
                          </a:solidFill>
                          <a:effectLst/>
                        </a:rPr>
                        <a:t>2</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49555</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dirty="0">
                          <a:solidFill>
                            <a:srgbClr val="000000"/>
                          </a:solidFill>
                          <a:effectLst/>
                        </a:rPr>
                        <a:t>MEJORAMIENTO DE LA </a:t>
                      </a:r>
                      <a:r>
                        <a:rPr lang="es-PE" sz="800" b="0" u="none" strike="noStrike" dirty="0" err="1">
                          <a:solidFill>
                            <a:srgbClr val="000000"/>
                          </a:solidFill>
                          <a:effectLst/>
                        </a:rPr>
                        <a:t>VIA</a:t>
                      </a:r>
                      <a:r>
                        <a:rPr lang="es-PE" sz="800" b="0" u="none" strike="noStrike" dirty="0">
                          <a:solidFill>
                            <a:srgbClr val="000000"/>
                          </a:solidFill>
                          <a:effectLst/>
                        </a:rPr>
                        <a:t> </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(LAMBRAMA)-</a:t>
                      </a:r>
                      <a:r>
                        <a:rPr lang="es-PE" sz="800" b="0" u="none" strike="noStrike" dirty="0" err="1">
                          <a:solidFill>
                            <a:srgbClr val="000000"/>
                          </a:solidFill>
                          <a:effectLst/>
                        </a:rPr>
                        <a:t>PICHIBAMBA</a:t>
                      </a:r>
                      <a:r>
                        <a:rPr lang="es-PE" sz="800" b="0" u="none" strike="noStrike" dirty="0">
                          <a:solidFill>
                            <a:srgbClr val="000000"/>
                          </a:solidFill>
                          <a:effectLst/>
                        </a:rPr>
                        <a:t> -</a:t>
                      </a:r>
                      <a:r>
                        <a:rPr lang="es-PE" sz="800" b="0" u="none" strike="noStrike" dirty="0" err="1">
                          <a:solidFill>
                            <a:srgbClr val="000000"/>
                          </a:solidFill>
                          <a:effectLst/>
                        </a:rPr>
                        <a:t>SARCONTA</a:t>
                      </a:r>
                      <a:r>
                        <a:rPr lang="es-PE" sz="800" b="0" u="none" strike="noStrike" dirty="0">
                          <a:solidFill>
                            <a:srgbClr val="000000"/>
                          </a:solidFill>
                          <a:effectLst/>
                        </a:rPr>
                        <a:t>-</a:t>
                      </a:r>
                      <a:r>
                        <a:rPr lang="es-PE" sz="800" b="0" u="none" strike="noStrike" dirty="0" err="1">
                          <a:solidFill>
                            <a:srgbClr val="000000"/>
                          </a:solidFill>
                          <a:effectLst/>
                        </a:rPr>
                        <a:t>PACCAYPATA</a:t>
                      </a:r>
                      <a:r>
                        <a:rPr lang="es-PE" sz="800" b="0" u="none" strike="noStrike" dirty="0">
                          <a:solidFill>
                            <a:srgbClr val="000000"/>
                          </a:solidFill>
                          <a:effectLst/>
                        </a:rPr>
                        <a:t>-</a:t>
                      </a:r>
                      <a:r>
                        <a:rPr lang="es-PE" sz="800" b="0" u="none" strike="noStrike" dirty="0" err="1">
                          <a:solidFill>
                            <a:srgbClr val="000000"/>
                          </a:solidFill>
                          <a:effectLst/>
                        </a:rPr>
                        <a:t>AMURUYOC</a:t>
                      </a:r>
                      <a:r>
                        <a:rPr lang="es-PE" sz="800" b="0" u="none" strike="noStrike" dirty="0">
                          <a:solidFill>
                            <a:srgbClr val="000000"/>
                          </a:solidFill>
                          <a:effectLst/>
                        </a:rPr>
                        <a:t>-COYLLURQUI-</a:t>
                      </a:r>
                      <a:r>
                        <a:rPr lang="es-PE" sz="800" b="0" u="none" strike="noStrike" dirty="0" err="1">
                          <a:solidFill>
                            <a:srgbClr val="000000"/>
                          </a:solidFill>
                          <a:effectLst/>
                        </a:rPr>
                        <a:t>EMP</a:t>
                      </a:r>
                      <a:r>
                        <a:rPr lang="es-PE" sz="800" b="0" u="none" strike="noStrike" dirty="0">
                          <a:solidFill>
                            <a:srgbClr val="000000"/>
                          </a:solidFill>
                          <a:effectLst/>
                        </a:rPr>
                        <a:t> PE-</a:t>
                      </a:r>
                      <a:r>
                        <a:rPr lang="es-PE" sz="800" b="0" u="none" strike="noStrike" dirty="0" err="1">
                          <a:solidFill>
                            <a:srgbClr val="000000"/>
                          </a:solidFill>
                          <a:effectLst/>
                        </a:rPr>
                        <a:t>3S</a:t>
                      </a:r>
                      <a:r>
                        <a:rPr lang="es-PE" sz="800" b="0" u="none" strike="noStrike" dirty="0">
                          <a:solidFill>
                            <a:srgbClr val="000000"/>
                          </a:solidFill>
                          <a:effectLst/>
                        </a:rPr>
                        <a:t> F (COTABAMBAS), DISTRITO DE LAMBRAMA, </a:t>
                      </a:r>
                      <a:r>
                        <a:rPr lang="es-PE" sz="800" b="0" u="none" strike="noStrike" dirty="0" err="1">
                          <a:solidFill>
                            <a:srgbClr val="000000"/>
                          </a:solidFill>
                          <a:effectLst/>
                        </a:rPr>
                        <a:t>CURPAHUASI</a:t>
                      </a:r>
                      <a:r>
                        <a:rPr lang="es-PE" sz="800" b="0" u="none" strike="noStrike" dirty="0">
                          <a:solidFill>
                            <a:srgbClr val="000000"/>
                          </a:solidFill>
                          <a:effectLst/>
                        </a:rPr>
                        <a:t>, GAMARRA, COYLLURQUI Y COTABAMBAS, </a:t>
                      </a:r>
                      <a:r>
                        <a:rPr lang="es-PE" sz="800" b="0" u="none" strike="noStrike" dirty="0" err="1">
                          <a:solidFill>
                            <a:srgbClr val="000000"/>
                          </a:solidFill>
                          <a:effectLst/>
                        </a:rPr>
                        <a:t>PROVICNIAS</a:t>
                      </a:r>
                      <a:r>
                        <a:rPr lang="es-PE" sz="800" b="0" u="none" strike="noStrike" dirty="0">
                          <a:solidFill>
                            <a:srgbClr val="000000"/>
                          </a:solidFill>
                          <a:effectLst/>
                        </a:rPr>
                        <a:t> DE ABANCAY, GRAU Y COTABAMBAS, DEPARTAMENTO DE </a:t>
                      </a:r>
                      <a:r>
                        <a:rPr lang="es-PE" sz="800" b="0" u="none" strike="noStrike" dirty="0" err="1">
                          <a:solidFill>
                            <a:srgbClr val="000000"/>
                          </a:solidFill>
                          <a:effectLst/>
                        </a:rPr>
                        <a:t>APURIMAC</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dirty="0">
                          <a:solidFill>
                            <a:srgbClr val="000000"/>
                          </a:solidFill>
                          <a:effectLst/>
                        </a:rPr>
                        <a:t>S/.18,000,000.00</a:t>
                      </a:r>
                      <a:endParaRPr lang="es-PE" sz="800" b="1"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4 MESES</a:t>
                      </a:r>
                      <a:r>
                        <a:rPr lang="es-PE" sz="800" b="0" u="none" strike="noStrike">
                          <a:solidFill>
                            <a:srgbClr val="000000"/>
                          </a:solidFill>
                          <a:effectLst/>
                        </a:rPr>
                        <a:t> 02/08/2020 AL 30/11/2020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a:solidFill>
                            <a:srgbClr val="000000"/>
                          </a:solidFill>
                          <a:effectLst/>
                        </a:rPr>
                        <a:t> </a:t>
                      </a:r>
                      <a:endParaRPr lang="es-PE" sz="800" b="1" i="0" u="none" strike="noStrike">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580051774"/>
                  </a:ext>
                </a:extLst>
              </a:tr>
              <a:tr h="889606">
                <a:tc>
                  <a:txBody>
                    <a:bodyPr/>
                    <a:lstStyle/>
                    <a:p>
                      <a:pPr algn="ctr" fontAlgn="ctr"/>
                      <a:r>
                        <a:rPr lang="es-PE" sz="800" b="0" u="none" strike="noStrike">
                          <a:solidFill>
                            <a:srgbClr val="000000"/>
                          </a:solidFill>
                          <a:effectLst/>
                        </a:rPr>
                        <a:t>3</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49557</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MEJORAMIENTO DE LA VIA DEPARTAMENTAL TRAMO DV. MATAPUQUIO - VISCHINGAY - TACMARA BAJA - PUENTE PASAJE SOBRE EL RIO APURIMAC EN LOS DISTRITOS DE KISHUARA Y PACOBAMBA DE LA  PROVINCIA DE ANDAHUAYLAS - DEPARTAMENTO DE APURIMAC</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000000"/>
                          </a:solidFill>
                          <a:effectLst/>
                        </a:rPr>
                        <a:t>S/.25,000,000.00</a:t>
                      </a:r>
                      <a:endParaRPr lang="es-PE" sz="800" b="1" i="0" u="none" strike="noStrike">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1" u="none" strike="noStrike">
                          <a:solidFill>
                            <a:srgbClr val="FF0000"/>
                          </a:solidFill>
                          <a:effectLst/>
                        </a:rPr>
                        <a:t>IDEA</a:t>
                      </a:r>
                      <a:endParaRPr lang="es-PE" sz="800" b="1" i="0" u="none" strike="noStrike">
                        <a:solidFill>
                          <a:srgbClr val="FF0000"/>
                        </a:solidFill>
                        <a:effectLst/>
                        <a:latin typeface="Arial" panose="020B0604020202020204" pitchFamily="34" charset="0"/>
                      </a:endParaRPr>
                    </a:p>
                  </a:txBody>
                  <a:tcPr marL="5491" marR="5491" marT="5491" marB="0" anchor="ctr"/>
                </a:tc>
                <a:tc>
                  <a:txBody>
                    <a:bodyPr/>
                    <a:lstStyle/>
                    <a:p>
                      <a:pPr algn="ctr" fontAlgn="ctr"/>
                      <a:r>
                        <a:rPr lang="es-PE" sz="800" b="0" u="none" strike="noStrike" dirty="0">
                          <a:solidFill>
                            <a:srgbClr val="000000"/>
                          </a:solidFill>
                          <a:effectLst/>
                        </a:rPr>
                        <a:t>- </a:t>
                      </a:r>
                      <a:endParaRPr lang="es-PE" sz="800" b="0" i="0" u="none" strike="noStrike" dirty="0">
                        <a:solidFill>
                          <a:srgbClr val="000000"/>
                        </a:solidFill>
                        <a:effectLst/>
                        <a:latin typeface="Arial" panose="020B0604020202020204" pitchFamily="34" charset="0"/>
                      </a:endParaRPr>
                    </a:p>
                  </a:txBody>
                  <a:tcPr marL="5491" marR="5491" marT="5491" marB="0" anchor="ctr"/>
                </a:tc>
                <a:tc>
                  <a:txBody>
                    <a:bodyPr/>
                    <a:lstStyle/>
                    <a:p>
                      <a:pPr algn="ctr" fontAlgn="ctr"/>
                      <a:r>
                        <a:rPr lang="es-PE" sz="800" b="0" u="none" strike="noStrike">
                          <a:solidFill>
                            <a:srgbClr val="000000"/>
                          </a:solidFill>
                          <a:effectLst/>
                        </a:rPr>
                        <a:t>5 MESES 02/12/2020 AL 30/04/2020</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0" u="none" strike="noStrike">
                          <a:solidFill>
                            <a:srgbClr val="000000"/>
                          </a:solidFill>
                          <a:effectLst/>
                        </a:rPr>
                        <a:t>EN PROCESO DE IDENTIFICACION YALTERNATIVA DE SOLUCION </a:t>
                      </a:r>
                      <a:endParaRPr lang="es-PE" sz="800" b="0" i="0" u="none" strike="noStrike">
                        <a:solidFill>
                          <a:srgbClr val="000000"/>
                        </a:solidFill>
                        <a:effectLst/>
                        <a:latin typeface="Arial" panose="020B0604020202020204" pitchFamily="34" charset="0"/>
                      </a:endParaRPr>
                    </a:p>
                  </a:txBody>
                  <a:tcPr marL="5491" marR="5491" marT="5491" marB="0" anchor="ctr"/>
                </a:tc>
                <a:tc>
                  <a:txBody>
                    <a:bodyPr/>
                    <a:lstStyle/>
                    <a:p>
                      <a:pPr algn="l" fontAlgn="ctr"/>
                      <a:r>
                        <a:rPr lang="es-PE" sz="800" b="1" u="none" strike="noStrike" dirty="0">
                          <a:solidFill>
                            <a:srgbClr val="000000"/>
                          </a:solidFill>
                          <a:effectLst/>
                        </a:rPr>
                        <a:t> </a:t>
                      </a:r>
                      <a:endParaRPr lang="es-PE" sz="800" b="1" i="0" u="none" strike="noStrike" dirty="0">
                        <a:solidFill>
                          <a:srgbClr val="000000"/>
                        </a:solidFill>
                        <a:effectLst/>
                        <a:latin typeface="Arial" panose="020B0604020202020204" pitchFamily="34" charset="0"/>
                      </a:endParaRPr>
                    </a:p>
                  </a:txBody>
                  <a:tcPr marL="5491" marR="5491" marT="5491" marB="0" anchor="ctr"/>
                </a:tc>
                <a:extLst>
                  <a:ext uri="{0D108BD9-81ED-4DB2-BD59-A6C34878D82A}">
                    <a16:rowId xmlns:a16="http://schemas.microsoft.com/office/drawing/2014/main" val="2260758873"/>
                  </a:ext>
                </a:extLst>
              </a:tr>
            </a:tbl>
          </a:graphicData>
        </a:graphic>
      </p:graphicFrame>
    </p:spTree>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511557250"/>
              </p:ext>
            </p:extLst>
          </p:nvPr>
        </p:nvGraphicFramePr>
        <p:xfrm>
          <a:off x="243316" y="1574512"/>
          <a:ext cx="11574048" cy="4758623"/>
        </p:xfrm>
        <a:graphic>
          <a:graphicData uri="http://schemas.openxmlformats.org/drawingml/2006/table">
            <a:tbl>
              <a:tblPr>
                <a:tableStyleId>{E8B1032C-EA38-4F05-BA0D-38AFFFC7BED3}</a:tableStyleId>
              </a:tblPr>
              <a:tblGrid>
                <a:gridCol w="316003">
                  <a:extLst>
                    <a:ext uri="{9D8B030D-6E8A-4147-A177-3AD203B41FA5}">
                      <a16:colId xmlns:a16="http://schemas.microsoft.com/office/drawing/2014/main" val="1149053298"/>
                    </a:ext>
                  </a:extLst>
                </a:gridCol>
                <a:gridCol w="826686">
                  <a:extLst>
                    <a:ext uri="{9D8B030D-6E8A-4147-A177-3AD203B41FA5}">
                      <a16:colId xmlns:a16="http://schemas.microsoft.com/office/drawing/2014/main" val="541476674"/>
                    </a:ext>
                  </a:extLst>
                </a:gridCol>
                <a:gridCol w="3588987">
                  <a:extLst>
                    <a:ext uri="{9D8B030D-6E8A-4147-A177-3AD203B41FA5}">
                      <a16:colId xmlns:a16="http://schemas.microsoft.com/office/drawing/2014/main" val="3436427589"/>
                    </a:ext>
                  </a:extLst>
                </a:gridCol>
                <a:gridCol w="964398">
                  <a:extLst>
                    <a:ext uri="{9D8B030D-6E8A-4147-A177-3AD203B41FA5}">
                      <a16:colId xmlns:a16="http://schemas.microsoft.com/office/drawing/2014/main" val="2737056336"/>
                    </a:ext>
                  </a:extLst>
                </a:gridCol>
                <a:gridCol w="1009403">
                  <a:extLst>
                    <a:ext uri="{9D8B030D-6E8A-4147-A177-3AD203B41FA5}">
                      <a16:colId xmlns:a16="http://schemas.microsoft.com/office/drawing/2014/main" val="3418132934"/>
                    </a:ext>
                  </a:extLst>
                </a:gridCol>
                <a:gridCol w="1015833">
                  <a:extLst>
                    <a:ext uri="{9D8B030D-6E8A-4147-A177-3AD203B41FA5}">
                      <a16:colId xmlns:a16="http://schemas.microsoft.com/office/drawing/2014/main" val="3543597421"/>
                    </a:ext>
                  </a:extLst>
                </a:gridCol>
                <a:gridCol w="765090">
                  <a:extLst>
                    <a:ext uri="{9D8B030D-6E8A-4147-A177-3AD203B41FA5}">
                      <a16:colId xmlns:a16="http://schemas.microsoft.com/office/drawing/2014/main" val="1839415558"/>
                    </a:ext>
                  </a:extLst>
                </a:gridCol>
                <a:gridCol w="1078164">
                  <a:extLst>
                    <a:ext uri="{9D8B030D-6E8A-4147-A177-3AD203B41FA5}">
                      <a16:colId xmlns:a16="http://schemas.microsoft.com/office/drawing/2014/main" val="2610258380"/>
                    </a:ext>
                  </a:extLst>
                </a:gridCol>
                <a:gridCol w="2009484">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Inicio de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i="0" u="none" strike="noStrike" dirty="0">
                          <a:solidFill>
                            <a:srgbClr val="000000"/>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Nov 2019  a Enero 2020 (Paralizado)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Reinicio en Julio 2020</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 de Agosto 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9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900" b="0" i="0" u="none" strike="noStrike" cap="none" dirty="0">
                          <a:solidFill>
                            <a:srgbClr val="FF0000"/>
                          </a:solidFill>
                          <a:latin typeface="Arial"/>
                          <a:cs typeface="Arial"/>
                          <a:sym typeface="Arial"/>
                        </a:rPr>
                        <a:t>Inexistencia de terreno.</a:t>
                      </a:r>
                    </a:p>
                    <a:p>
                      <a:pPr marL="0" indent="0">
                        <a:buFont typeface="Arial" panose="020B0604020202020204" pitchFamily="34" charset="0"/>
                        <a:buNone/>
                      </a:pPr>
                      <a:r>
                        <a:rPr lang="es-PE" sz="900" b="0" i="0" u="none" strike="noStrike" cap="none" dirty="0">
                          <a:solidFill>
                            <a:srgbClr val="FF0000"/>
                          </a:solidFill>
                          <a:latin typeface="Arial"/>
                          <a:cs typeface="Arial"/>
                          <a:sym typeface="Arial"/>
                        </a:rPr>
                        <a:t>La primera paralización fue por culminación del año fiscal. A la fecha se retoma pero los municipios no ponen a disposición terrenos para proseguir la formulación, se curso oficios solicitando terrenos, cuya fecha limite es el </a:t>
                      </a:r>
                      <a:r>
                        <a:rPr lang="es-PE" sz="900" b="0" i="0" u="none" strike="noStrike" cap="none" dirty="0" err="1">
                          <a:solidFill>
                            <a:srgbClr val="FF0000"/>
                          </a:solidFill>
                          <a:latin typeface="Arial"/>
                          <a:cs typeface="Arial"/>
                          <a:sym typeface="Arial"/>
                        </a:rPr>
                        <a:t>dia</a:t>
                      </a:r>
                      <a:r>
                        <a:rPr lang="es-PE" sz="900" b="0" i="0" u="none" strike="noStrike" cap="none" dirty="0">
                          <a:solidFill>
                            <a:srgbClr val="FF0000"/>
                          </a:solidFill>
                          <a:latin typeface="Arial"/>
                          <a:cs typeface="Arial"/>
                          <a:sym typeface="Arial"/>
                        </a:rPr>
                        <a:t> 21-07-2020, caso contrario se paralizara el proyecto. </a:t>
                      </a:r>
                      <a:endParaRPr lang="es-PE" sz="9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000" b="0" dirty="0"/>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pPr algn="ctr"/>
                      <a:endParaRPr lang="es-PE" sz="1000" b="0" i="0" u="none" strike="noStrike" cap="none" dirty="0">
                        <a:solidFill>
                          <a:srgbClr val="000000"/>
                        </a:solidFill>
                        <a:latin typeface="Arial"/>
                        <a:cs typeface="Arial"/>
                        <a:sym typeface="Arial"/>
                      </a:endParaRP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nvGraphicFramePr>
        <p:xfrm>
          <a:off x="255881" y="1198316"/>
          <a:ext cx="11500688" cy="3459480"/>
        </p:xfrm>
        <a:graphic>
          <a:graphicData uri="http://schemas.openxmlformats.org/drawingml/2006/table">
            <a:tbl>
              <a:tblPr firstRow="1" bandRow="1">
                <a:tableStyleId>{5A111915-BE36-4E01-A7E5-04B1672EAD32}</a:tableStyleId>
              </a:tblPr>
              <a:tblGrid>
                <a:gridCol w="448437">
                  <a:extLst>
                    <a:ext uri="{9D8B030D-6E8A-4147-A177-3AD203B41FA5}">
                      <a16:colId xmlns:a16="http://schemas.microsoft.com/office/drawing/2014/main" val="3231368027"/>
                    </a:ext>
                  </a:extLst>
                </a:gridCol>
                <a:gridCol w="724496">
                  <a:extLst>
                    <a:ext uri="{9D8B030D-6E8A-4147-A177-3AD203B41FA5}">
                      <a16:colId xmlns:a16="http://schemas.microsoft.com/office/drawing/2014/main" val="3565300996"/>
                    </a:ext>
                  </a:extLst>
                </a:gridCol>
                <a:gridCol w="850173">
                  <a:extLst>
                    <a:ext uri="{9D8B030D-6E8A-4147-A177-3AD203B41FA5}">
                      <a16:colId xmlns:a16="http://schemas.microsoft.com/office/drawing/2014/main" val="1968479116"/>
                    </a:ext>
                  </a:extLst>
                </a:gridCol>
                <a:gridCol w="3371122">
                  <a:extLst>
                    <a:ext uri="{9D8B030D-6E8A-4147-A177-3AD203B41FA5}">
                      <a16:colId xmlns:a16="http://schemas.microsoft.com/office/drawing/2014/main" val="1429739352"/>
                    </a:ext>
                  </a:extLst>
                </a:gridCol>
                <a:gridCol w="1005423">
                  <a:extLst>
                    <a:ext uri="{9D8B030D-6E8A-4147-A177-3AD203B41FA5}">
                      <a16:colId xmlns:a16="http://schemas.microsoft.com/office/drawing/2014/main" val="1073880851"/>
                    </a:ext>
                  </a:extLst>
                </a:gridCol>
                <a:gridCol w="1086742">
                  <a:extLst>
                    <a:ext uri="{9D8B030D-6E8A-4147-A177-3AD203B41FA5}">
                      <a16:colId xmlns:a16="http://schemas.microsoft.com/office/drawing/2014/main" val="4239792826"/>
                    </a:ext>
                  </a:extLst>
                </a:gridCol>
                <a:gridCol w="1086742">
                  <a:extLst>
                    <a:ext uri="{9D8B030D-6E8A-4147-A177-3AD203B41FA5}">
                      <a16:colId xmlns:a16="http://schemas.microsoft.com/office/drawing/2014/main" val="1009816637"/>
                    </a:ext>
                  </a:extLst>
                </a:gridCol>
                <a:gridCol w="1781668">
                  <a:extLst>
                    <a:ext uri="{9D8B030D-6E8A-4147-A177-3AD203B41FA5}">
                      <a16:colId xmlns:a16="http://schemas.microsoft.com/office/drawing/2014/main" val="3466243991"/>
                    </a:ext>
                  </a:extLst>
                </a:gridCol>
                <a:gridCol w="1145885">
                  <a:extLst>
                    <a:ext uri="{9D8B030D-6E8A-4147-A177-3AD203B41FA5}">
                      <a16:colId xmlns:a16="http://schemas.microsoft.com/office/drawing/2014/main" val="1146080519"/>
                    </a:ext>
                  </a:extLst>
                </a:gridCol>
              </a:tblGrid>
              <a:tr h="609600">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1" dirty="0"/>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772160">
                <a:tc>
                  <a:txBody>
                    <a:bodyPr/>
                    <a:lstStyle/>
                    <a:p>
                      <a:pPr algn="ctr"/>
                      <a:r>
                        <a:rPr lang="es-PE" sz="900" dirty="0"/>
                        <a:t>01</a:t>
                      </a:r>
                    </a:p>
                  </a:txBody>
                  <a:tcPr marL="121920" marR="121920" marT="60960" marB="60960" anchor="ctr"/>
                </a:tc>
                <a:tc>
                  <a:txBody>
                    <a:bodyPr/>
                    <a:lstStyle/>
                    <a:p>
                      <a:pPr algn="ctr"/>
                      <a:r>
                        <a:rPr lang="es-PE" sz="900" dirty="0"/>
                        <a:t>2471507</a:t>
                      </a:r>
                    </a:p>
                    <a:p>
                      <a:pPr algn="ctr"/>
                      <a:endParaRPr lang="es-PE" sz="900" dirty="0"/>
                    </a:p>
                  </a:txBody>
                  <a:tcPr marL="121920" marR="121920" marT="60960" marB="60960" anchor="ctr"/>
                </a:tc>
                <a:tc>
                  <a:txBody>
                    <a:bodyPr/>
                    <a:lstStyle/>
                    <a:p>
                      <a:pPr algn="ctr"/>
                      <a:r>
                        <a:rPr lang="es-PE" sz="900" dirty="0"/>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kern="1200" dirty="0">
                          <a:solidFill>
                            <a:schemeClr val="tx1"/>
                          </a:solidFill>
                          <a:latin typeface="+mn-lt"/>
                          <a:ea typeface="+mn-ea"/>
                          <a:cs typeface="+mn-cs"/>
                        </a:rPr>
                        <a:t>22,764,507.16</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solidFill>
                          <a:schemeClr val="tx1">
                            <a:lumMod val="95000"/>
                            <a:lumOff val="5000"/>
                          </a:schemeClr>
                        </a:solidFil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nchor="ct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02</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a:cs typeface="Arial"/>
                        <a:sym typeface="Arial"/>
                      </a:endParaRP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900" b="0" u="none" strike="noStrike" cap="none" baseline="0" dirty="0">
                          <a:solidFill>
                            <a:srgbClr val="000000"/>
                          </a:solidFill>
                          <a:sym typeface="Arial"/>
                        </a:rPr>
                        <a:t> DISTRITOS DE </a:t>
                      </a:r>
                      <a:r>
                        <a:rPr lang="es-PE" sz="900" b="0" u="none" strike="noStrike" cap="none" dirty="0">
                          <a:solidFill>
                            <a:srgbClr val="000000"/>
                          </a:solidFill>
                          <a:sym typeface="Arial"/>
                        </a:rPr>
                        <a:t>LA PROVINCIA DE COTABAMBAS Y GRAU  DE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900" b="1" kern="1200" dirty="0">
                          <a:solidFill>
                            <a:schemeClr val="tx1"/>
                          </a:solidFill>
                          <a:latin typeface="+mn-lt"/>
                          <a:ea typeface="+mn-ea"/>
                          <a:cs typeface="+mn-cs"/>
                          <a:sym typeface="Arial"/>
                        </a:rPr>
                        <a:t>16,348,682.70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900" b="0" kern="1200" dirty="0">
                          <a:solidFill>
                            <a:schemeClr val="tx1"/>
                          </a:solidFill>
                          <a:latin typeface="+mn-lt"/>
                          <a:ea typeface="+mn-ea"/>
                          <a:cs typeface="+mn-cs"/>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fontAlgn="ctr"/>
                      <a:r>
                        <a:rPr lang="es-PE" sz="900" u="none" strike="noStrike" dirty="0">
                          <a:effectLst/>
                        </a:rPr>
                        <a:t>Para su registro en el aplicativo informático del banco de proyectos y viabilización.</a:t>
                      </a:r>
                      <a:endParaRPr lang="es-PE" sz="900" b="0" i="0" u="none" strike="noStrike" dirty="0">
                        <a:solidFill>
                          <a:srgbClr val="000000"/>
                        </a:solidFill>
                        <a:effectLst/>
                        <a:latin typeface="Arial Narrow" panose="020B0606020202030204" pitchFamily="34" charset="0"/>
                      </a:endParaRPr>
                    </a:p>
                    <a:p>
                      <a:pPr algn="ctr"/>
                      <a:endParaRPr lang="es-PE" sz="900" b="0" i="0" u="none" strike="noStrike" cap="none" dirty="0">
                        <a:solidFill>
                          <a:srgbClr val="000000"/>
                        </a:solidFill>
                        <a:latin typeface="+mn-lt"/>
                        <a:cs typeface="Arial"/>
                        <a:sym typeface="Arial"/>
                      </a:endParaRP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03</a:t>
                      </a: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a:cs typeface="Arial"/>
                          <a:sym typeface="Arial"/>
                        </a:rPr>
                        <a:t>2487519</a:t>
                      </a:r>
                    </a:p>
                    <a:p>
                      <a:pPr marR="0" algn="ctr" rtl="0">
                        <a:lnSpc>
                          <a:spcPct val="100000"/>
                        </a:lnSpc>
                        <a:spcBef>
                          <a:spcPts val="0"/>
                        </a:spcBef>
                        <a:spcAft>
                          <a:spcPts val="0"/>
                        </a:spcAft>
                        <a:buClr>
                          <a:srgbClr val="000000"/>
                        </a:buClr>
                        <a:buFont typeface="Arial"/>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i="0" u="none" strike="noStrike" cap="none" dirty="0">
                          <a:solidFill>
                            <a:srgbClr val="000000"/>
                          </a:solidFill>
                          <a:latin typeface="Arial"/>
                          <a:cs typeface="Arial"/>
                          <a:sym typeface="Arial"/>
                        </a:rPr>
                        <a:t>-</a:t>
                      </a:r>
                    </a:p>
                  </a:txBody>
                  <a:tcPr marL="121920" marR="121920" marT="60960" marB="60960" anchor="ctr"/>
                </a:tc>
                <a:tc>
                  <a:txBody>
                    <a:bodyPr/>
                    <a:lstStyle/>
                    <a:p>
                      <a:r>
                        <a:rPr lang="es-PE" sz="9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1" kern="1200" dirty="0">
                          <a:solidFill>
                            <a:schemeClr val="tx1"/>
                          </a:solidFill>
                          <a:latin typeface="+mn-lt"/>
                          <a:ea typeface="+mn-ea"/>
                          <a:cs typeface="+mn-cs"/>
                        </a:rPr>
                        <a:t>53,097,268.32</a:t>
                      </a:r>
                      <a:endParaRPr lang="es-PE" sz="900" b="1" kern="1200" dirty="0">
                        <a:solidFill>
                          <a:schemeClr val="tx1"/>
                        </a:solidFill>
                        <a:latin typeface="+mn-lt"/>
                        <a:ea typeface="+mn-ea"/>
                        <a:cs typeface="+mn-cs"/>
                        <a:sym typeface="Arial"/>
                      </a:endParaRPr>
                    </a:p>
                    <a:p>
                      <a:pPr marL="0" indent="0" algn="ctr">
                        <a:buFont typeface="Arial" panose="020B0604020202020204" pitchFamily="34" charset="0"/>
                        <a:buNone/>
                      </a:pPr>
                      <a:endParaRPr lang="es-PE" sz="9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solidFill>
                            <a:schemeClr val="tx1">
                              <a:lumMod val="95000"/>
                              <a:lumOff val="5000"/>
                            </a:schemeClr>
                          </a:solidFill>
                        </a:rPr>
                        <a:t>VIABLE</a:t>
                      </a:r>
                    </a:p>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900" b="0" i="0" u="none" strike="noStrike" cap="none" dirty="0">
                          <a:solidFill>
                            <a:srgbClr val="000000"/>
                          </a:solidFill>
                          <a:latin typeface="Arial"/>
                          <a:cs typeface="Arial"/>
                          <a:sym typeface="Arial"/>
                        </a:rPr>
                        <a:t>09 Distritos</a:t>
                      </a:r>
                    </a:p>
                    <a:p>
                      <a:pPr marL="171450" indent="-171450" algn="ctr">
                        <a:buFont typeface="Arial" panose="020B0604020202020204" pitchFamily="34" charset="0"/>
                        <a:buChar char="•"/>
                      </a:pP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algn="ctr"/>
                      <a:endParaRPr lang="es-PE" sz="900" b="0" i="0" u="none" strike="noStrike" cap="none" dirty="0">
                        <a:solidFill>
                          <a:srgbClr val="000000"/>
                        </a:solidFill>
                        <a:latin typeface="Arial"/>
                        <a:cs typeface="Arial"/>
                        <a:sym typeface="Arial"/>
                      </a:endParaRPr>
                    </a:p>
                  </a:txBody>
                  <a:tcPr marL="121920" marR="121920" marT="60960" marB="60960" anchor="ctr"/>
                </a:tc>
                <a:extLst>
                  <a:ext uri="{0D108BD9-81ED-4DB2-BD59-A6C34878D82A}">
                    <a16:rowId xmlns:a16="http://schemas.microsoft.com/office/drawing/2014/main" val="1767663526"/>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1690237679"/>
              </p:ext>
            </p:extLst>
          </p:nvPr>
        </p:nvGraphicFramePr>
        <p:xfrm>
          <a:off x="249350" y="1609796"/>
          <a:ext cx="11363096" cy="1706880"/>
        </p:xfrm>
        <a:graphic>
          <a:graphicData uri="http://schemas.openxmlformats.org/drawingml/2006/table">
            <a:tbl>
              <a:tblPr firstRow="1" bandRow="1">
                <a:tableStyleId>{7DF18680-E054-41AD-8BC1-D1AEF772440D}</a:tableStyleId>
              </a:tblPr>
              <a:tblGrid>
                <a:gridCol w="503979">
                  <a:extLst>
                    <a:ext uri="{9D8B030D-6E8A-4147-A177-3AD203B41FA5}">
                      <a16:colId xmlns:a16="http://schemas.microsoft.com/office/drawing/2014/main" val="3231368027"/>
                    </a:ext>
                  </a:extLst>
                </a:gridCol>
                <a:gridCol w="554867">
                  <a:extLst>
                    <a:ext uri="{9D8B030D-6E8A-4147-A177-3AD203B41FA5}">
                      <a16:colId xmlns:a16="http://schemas.microsoft.com/office/drawing/2014/main" val="3565300996"/>
                    </a:ext>
                  </a:extLst>
                </a:gridCol>
                <a:gridCol w="767480">
                  <a:extLst>
                    <a:ext uri="{9D8B030D-6E8A-4147-A177-3AD203B41FA5}">
                      <a16:colId xmlns:a16="http://schemas.microsoft.com/office/drawing/2014/main" val="1968479116"/>
                    </a:ext>
                  </a:extLst>
                </a:gridCol>
                <a:gridCol w="2466092">
                  <a:extLst>
                    <a:ext uri="{9D8B030D-6E8A-4147-A177-3AD203B41FA5}">
                      <a16:colId xmlns:a16="http://schemas.microsoft.com/office/drawing/2014/main" val="1429739352"/>
                    </a:ext>
                  </a:extLst>
                </a:gridCol>
                <a:gridCol w="988004">
                  <a:extLst>
                    <a:ext uri="{9D8B030D-6E8A-4147-A177-3AD203B41FA5}">
                      <a16:colId xmlns:a16="http://schemas.microsoft.com/office/drawing/2014/main" val="1073880851"/>
                    </a:ext>
                  </a:extLst>
                </a:gridCol>
                <a:gridCol w="1262813">
                  <a:extLst>
                    <a:ext uri="{9D8B030D-6E8A-4147-A177-3AD203B41FA5}">
                      <a16:colId xmlns:a16="http://schemas.microsoft.com/office/drawing/2014/main" val="4239792826"/>
                    </a:ext>
                  </a:extLst>
                </a:gridCol>
                <a:gridCol w="1393674">
                  <a:extLst>
                    <a:ext uri="{9D8B030D-6E8A-4147-A177-3AD203B41FA5}">
                      <a16:colId xmlns:a16="http://schemas.microsoft.com/office/drawing/2014/main" val="1009816637"/>
                    </a:ext>
                  </a:extLst>
                </a:gridCol>
                <a:gridCol w="1262813">
                  <a:extLst>
                    <a:ext uri="{9D8B030D-6E8A-4147-A177-3AD203B41FA5}">
                      <a16:colId xmlns:a16="http://schemas.microsoft.com/office/drawing/2014/main" val="919764980"/>
                    </a:ext>
                  </a:extLst>
                </a:gridCol>
                <a:gridCol w="1128946">
                  <a:extLst>
                    <a:ext uri="{9D8B030D-6E8A-4147-A177-3AD203B41FA5}">
                      <a16:colId xmlns:a16="http://schemas.microsoft.com/office/drawing/2014/main" val="3466243991"/>
                    </a:ext>
                  </a:extLst>
                </a:gridCol>
                <a:gridCol w="1034428">
                  <a:extLst>
                    <a:ext uri="{9D8B030D-6E8A-4147-A177-3AD203B41FA5}">
                      <a16:colId xmlns:a16="http://schemas.microsoft.com/office/drawing/2014/main" val="1146080519"/>
                    </a:ext>
                  </a:extLst>
                </a:gridCol>
              </a:tblGrid>
              <a:tr h="484245">
                <a:tc>
                  <a:txBody>
                    <a:bodyPr/>
                    <a:lstStyle/>
                    <a:p>
                      <a:pPr algn="ctr"/>
                      <a:r>
                        <a:rPr lang="es-PE" sz="1100" dirty="0"/>
                        <a:t>N°</a:t>
                      </a:r>
                    </a:p>
                  </a:txBody>
                  <a:tcPr marL="121920" marR="121920" marT="60960" marB="60960"/>
                </a:tc>
                <a:tc>
                  <a:txBody>
                    <a:bodyPr/>
                    <a:lstStyle/>
                    <a:p>
                      <a:pPr algn="ctr"/>
                      <a:r>
                        <a:rPr lang="es-PE" sz="1100" dirty="0"/>
                        <a:t>CUI</a:t>
                      </a:r>
                    </a:p>
                  </a:txBody>
                  <a:tcPr marL="121920" marR="121920" marT="60960" marB="60960"/>
                </a:tc>
                <a:tc>
                  <a:txBody>
                    <a:bodyPr/>
                    <a:lstStyle/>
                    <a:p>
                      <a:pPr algn="ctr"/>
                      <a:r>
                        <a:rPr lang="es-PE" sz="1100" dirty="0"/>
                        <a:t>CODIGO DE IDEA</a:t>
                      </a:r>
                    </a:p>
                    <a:p>
                      <a:pPr algn="ctr"/>
                      <a:endParaRPr lang="es-PE" sz="1100" dirty="0"/>
                    </a:p>
                  </a:txBody>
                  <a:tcPr marL="121920" marR="121920" marT="60960" marB="60960"/>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MONTO DE INVERSIÓN S/</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ESTADO SITUACIONAL </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INICIO DE FORMULACION</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CULMINACION</a:t>
                      </a:r>
                    </a:p>
                  </a:txBody>
                  <a:tcPr marL="121920" marR="121920" marT="60960" marB="60960"/>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t>OBSERVACIONES</a:t>
                      </a:r>
                    </a:p>
                  </a:txBody>
                  <a:tcPr marL="121920" marR="121920" marT="60960" marB="60960"/>
                </a:tc>
                <a:extLst>
                  <a:ext uri="{0D108BD9-81ED-4DB2-BD59-A6C34878D82A}">
                    <a16:rowId xmlns:a16="http://schemas.microsoft.com/office/drawing/2014/main" val="746979308"/>
                  </a:ext>
                </a:extLst>
              </a:tr>
              <a:tr h="83857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04</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49249</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l"/>
                      <a:r>
                        <a:rPr lang="es-PE" sz="9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900" b="0" i="0" u="none" strike="noStrike" cap="none" dirty="0">
                        <a:solidFill>
                          <a:srgbClr val="000000"/>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900" b="1" kern="1200" dirty="0">
                          <a:solidFill>
                            <a:schemeClr val="tx1"/>
                          </a:solidFill>
                          <a:sym typeface="Arial"/>
                        </a:rPr>
                        <a:t>21,791,800.00</a:t>
                      </a:r>
                      <a:endParaRPr lang="es-PE" sz="900" b="1" kern="1200" dirty="0">
                        <a:solidFill>
                          <a:schemeClr val="tx1"/>
                        </a:solidFill>
                        <a:latin typeface="Arial" panose="020B0604020202020204" pitchFamily="34" charset="0"/>
                        <a:ea typeface="+mn-ea"/>
                        <a:cs typeface="Arial" panose="020B0604020202020204" pitchFamily="34" charset="0"/>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900" b="0" u="none" strike="noStrike" cap="none" dirty="0">
                          <a:solidFill>
                            <a:schemeClr val="tx1">
                              <a:lumMod val="95000"/>
                              <a:lumOff val="5000"/>
                            </a:schemeClr>
                          </a:solidFill>
                          <a:sym typeface="Arial"/>
                        </a:rPr>
                        <a:t>EN FORMULACIÓN</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01/10/2019</a:t>
                      </a: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algn="ctr"/>
                      <a:r>
                        <a:rPr lang="es-PE" sz="900" b="0" u="none" strike="noStrike" cap="none" dirty="0">
                          <a:solidFill>
                            <a:schemeClr val="tx1">
                              <a:lumMod val="95000"/>
                              <a:lumOff val="5000"/>
                            </a:schemeClr>
                          </a:solidFill>
                          <a:sym typeface="Arial"/>
                        </a:rPr>
                        <a:t>REFORMULACIÓN</a:t>
                      </a:r>
                    </a:p>
                    <a:p>
                      <a:pPr algn="ctr"/>
                      <a:r>
                        <a:rPr lang="es-PE" sz="900" b="0" u="none" strike="noStrike" cap="none" dirty="0">
                          <a:solidFill>
                            <a:schemeClr val="tx1">
                              <a:lumMod val="95000"/>
                              <a:lumOff val="5000"/>
                            </a:schemeClr>
                          </a:solidFill>
                          <a:sym typeface="Arial"/>
                        </a:rPr>
                        <a:t>01/08/2020</a:t>
                      </a:r>
                    </a:p>
                    <a:p>
                      <a:pPr algn="ctr"/>
                      <a:endParaRPr lang="es-PE" sz="900" b="0" u="none" strike="noStrike" cap="none" dirty="0">
                        <a:solidFill>
                          <a:schemeClr val="tx1">
                            <a:lumMod val="95000"/>
                            <a:lumOff val="5000"/>
                          </a:schemeClr>
                        </a:solidFill>
                        <a:sym typeface="Arial"/>
                      </a:endParaRPr>
                    </a:p>
                    <a:p>
                      <a:pPr algn="ctr"/>
                      <a:r>
                        <a:rPr lang="es-PE" sz="900" b="0" u="none" strike="noStrike" cap="none" dirty="0">
                          <a:solidFill>
                            <a:schemeClr val="tx1">
                              <a:lumMod val="95000"/>
                              <a:lumOff val="5000"/>
                            </a:schemeClr>
                          </a:solidFill>
                          <a:sym typeface="Arial"/>
                        </a:rPr>
                        <a:t>CULMINACIÓN</a:t>
                      </a:r>
                    </a:p>
                    <a:p>
                      <a:pPr algn="ctr"/>
                      <a:r>
                        <a:rPr lang="es-PE" sz="900" b="0" u="none" strike="noStrike" cap="none" dirty="0">
                          <a:solidFill>
                            <a:schemeClr val="tx1">
                              <a:lumMod val="95000"/>
                              <a:lumOff val="5000"/>
                            </a:schemeClr>
                          </a:solidFill>
                          <a:sym typeface="Arial"/>
                        </a:rPr>
                        <a:t>31/10/2020</a:t>
                      </a:r>
                    </a:p>
                    <a:p>
                      <a:pPr algn="ctr"/>
                      <a:endParaRPr lang="es-PE" sz="900" b="0" i="0" u="none" strike="noStrike" cap="none" dirty="0">
                        <a:solidFill>
                          <a:schemeClr val="tx1">
                            <a:lumMod val="95000"/>
                            <a:lumOff val="5000"/>
                          </a:schemeClr>
                        </a:solidFill>
                        <a:latin typeface="Arial" panose="020B0604020202020204" pitchFamily="34" charset="0"/>
                        <a:cs typeface="Arial" panose="020B0604020202020204" pitchFamily="34" charset="0"/>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000000"/>
                          </a:solidFill>
                          <a:sym typeface="Arial"/>
                        </a:rPr>
                        <a:t>(AVANCE 20%)</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latin typeface="Arial" panose="020B0604020202020204" pitchFamily="34" charset="0"/>
                        <a:cs typeface="Arial" panose="020B060402020202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EL PROYECTO FUE PARALIZADO 31/12/2020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PARA REPROGRAMACIÓN</a:t>
                      </a:r>
                      <a:r>
                        <a:rPr lang="es-PE" sz="900" b="0" kern="1200" baseline="0" dirty="0">
                          <a:solidFill>
                            <a:schemeClr val="tx1">
                              <a:lumMod val="95000"/>
                              <a:lumOff val="5000"/>
                            </a:schemeClr>
                          </a:solidFill>
                        </a:rPr>
                        <a:t> AÑO 2020</a:t>
                      </a:r>
                      <a:endParaRPr lang="es-PE" sz="900" b="0" kern="1200" dirty="0">
                        <a:solidFill>
                          <a:schemeClr val="tx1">
                            <a:lumMod val="95000"/>
                            <a:lumOff val="5000"/>
                          </a:schemeClr>
                        </a:solidFill>
                        <a:latin typeface="Arial" panose="020B0604020202020204" pitchFamily="34" charset="0"/>
                        <a:ea typeface="+mn-ea"/>
                        <a:cs typeface="Arial" panose="020B0604020202020204" pitchFamily="34" charset="0"/>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462643"/>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268470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19</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1775527712"/>
              </p:ext>
            </p:extLst>
          </p:nvPr>
        </p:nvGraphicFramePr>
        <p:xfrm>
          <a:off x="255880" y="1988612"/>
          <a:ext cx="11783165" cy="3489960"/>
        </p:xfrm>
        <a:graphic>
          <a:graphicData uri="http://schemas.openxmlformats.org/drawingml/2006/table">
            <a:tbl>
              <a:tblPr firstRow="1" bandRow="1">
                <a:tableStyleId>{912C8C85-51F0-491E-9774-3900AFEF0FD7}</a:tableStyleId>
              </a:tblPr>
              <a:tblGrid>
                <a:gridCol w="443429">
                  <a:extLst>
                    <a:ext uri="{9D8B030D-6E8A-4147-A177-3AD203B41FA5}">
                      <a16:colId xmlns:a16="http://schemas.microsoft.com/office/drawing/2014/main" val="3565300996"/>
                    </a:ext>
                  </a:extLst>
                </a:gridCol>
                <a:gridCol w="708867">
                  <a:extLst>
                    <a:ext uri="{9D8B030D-6E8A-4147-A177-3AD203B41FA5}">
                      <a16:colId xmlns:a16="http://schemas.microsoft.com/office/drawing/2014/main" val="2567852907"/>
                    </a:ext>
                  </a:extLst>
                </a:gridCol>
                <a:gridCol w="3860258">
                  <a:extLst>
                    <a:ext uri="{9D8B030D-6E8A-4147-A177-3AD203B41FA5}">
                      <a16:colId xmlns:a16="http://schemas.microsoft.com/office/drawing/2014/main" val="1429739352"/>
                    </a:ext>
                  </a:extLst>
                </a:gridCol>
                <a:gridCol w="1083508">
                  <a:extLst>
                    <a:ext uri="{9D8B030D-6E8A-4147-A177-3AD203B41FA5}">
                      <a16:colId xmlns:a16="http://schemas.microsoft.com/office/drawing/2014/main" val="1073880851"/>
                    </a:ext>
                  </a:extLst>
                </a:gridCol>
                <a:gridCol w="814131">
                  <a:extLst>
                    <a:ext uri="{9D8B030D-6E8A-4147-A177-3AD203B41FA5}">
                      <a16:colId xmlns:a16="http://schemas.microsoft.com/office/drawing/2014/main" val="4239792826"/>
                    </a:ext>
                  </a:extLst>
                </a:gridCol>
                <a:gridCol w="857968">
                  <a:extLst>
                    <a:ext uri="{9D8B030D-6E8A-4147-A177-3AD203B41FA5}">
                      <a16:colId xmlns:a16="http://schemas.microsoft.com/office/drawing/2014/main" val="2844200124"/>
                    </a:ext>
                  </a:extLst>
                </a:gridCol>
                <a:gridCol w="857968">
                  <a:extLst>
                    <a:ext uri="{9D8B030D-6E8A-4147-A177-3AD203B41FA5}">
                      <a16:colId xmlns:a16="http://schemas.microsoft.com/office/drawing/2014/main" val="100761033"/>
                    </a:ext>
                  </a:extLst>
                </a:gridCol>
                <a:gridCol w="857968">
                  <a:extLst>
                    <a:ext uri="{9D8B030D-6E8A-4147-A177-3AD203B41FA5}">
                      <a16:colId xmlns:a16="http://schemas.microsoft.com/office/drawing/2014/main" val="4241412091"/>
                    </a:ext>
                  </a:extLst>
                </a:gridCol>
                <a:gridCol w="1403634">
                  <a:extLst>
                    <a:ext uri="{9D8B030D-6E8A-4147-A177-3AD203B41FA5}">
                      <a16:colId xmlns:a16="http://schemas.microsoft.com/office/drawing/2014/main" val="3466243991"/>
                    </a:ext>
                  </a:extLst>
                </a:gridCol>
                <a:gridCol w="895434">
                  <a:extLst>
                    <a:ext uri="{9D8B030D-6E8A-4147-A177-3AD203B41FA5}">
                      <a16:colId xmlns:a16="http://schemas.microsoft.com/office/drawing/2014/main" val="1146080519"/>
                    </a:ext>
                  </a:extLst>
                </a:gridCol>
              </a:tblGrid>
              <a:tr h="447040">
                <a:tc>
                  <a:txBody>
                    <a:bodyPr/>
                    <a:lstStyle/>
                    <a:p>
                      <a:pPr algn="ctr"/>
                      <a:r>
                        <a:rPr lang="es-PE" sz="900" dirty="0" err="1"/>
                        <a:t>N°</a:t>
                      </a:r>
                      <a:endParaRPr lang="es-PE" sz="900" dirty="0"/>
                    </a:p>
                  </a:txBody>
                  <a:tcPr marL="121920" marR="121920" marT="60960" marB="60960" anchor="ctr"/>
                </a:tc>
                <a:tc>
                  <a:txBody>
                    <a:bodyPr/>
                    <a:lstStyle/>
                    <a:p>
                      <a:pPr algn="ctr"/>
                      <a:r>
                        <a:rPr lang="es-PE" sz="900" dirty="0"/>
                        <a:t>CODIGO DE IDEA</a:t>
                      </a:r>
                    </a:p>
                    <a:p>
                      <a:pPr algn="ctr"/>
                      <a:endParaRPr lang="es-PE" sz="9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INICIO DE FORMULACION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FECHA DE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CULMINACION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1"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1" dirty="0"/>
                        <a:t>OBSERVACIONES</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1</a:t>
                      </a:r>
                    </a:p>
                    <a:p>
                      <a:pPr algn="ctr"/>
                      <a:endParaRPr lang="es-PE" sz="900" dirty="0"/>
                    </a:p>
                  </a:txBody>
                  <a:tcPr marL="121920" marR="121920" marT="60960" marB="60960" anchor="ctr"/>
                </a:tc>
                <a:tc>
                  <a:txBody>
                    <a:bodyPr/>
                    <a:lstStyle/>
                    <a:p>
                      <a:pPr marL="0" marR="0" algn="ctr" defTabSz="914400" rtl="0" eaLnBrk="1" latinLnBrk="0" hangingPunct="1">
                        <a:lnSpc>
                          <a:spcPct val="100000"/>
                        </a:lnSpc>
                        <a:spcBef>
                          <a:spcPts val="0"/>
                        </a:spcBef>
                        <a:spcAft>
                          <a:spcPts val="0"/>
                        </a:spcAft>
                        <a:buClr>
                          <a:srgbClr val="000000"/>
                        </a:buClr>
                        <a:buFont typeface="Arial"/>
                      </a:pPr>
                      <a:r>
                        <a:rPr lang="es-PE" sz="900" b="0" u="none" strike="noStrike" kern="1200" cap="none" dirty="0">
                          <a:solidFill>
                            <a:srgbClr val="000000"/>
                          </a:solidFill>
                        </a:rPr>
                        <a:t>48932</a:t>
                      </a:r>
                      <a:endParaRPr lang="es-PE" sz="900" b="0" i="0" u="none" strike="noStrike" kern="1200" cap="none" dirty="0">
                        <a:solidFill>
                          <a:srgbClr val="000000"/>
                        </a:solidFill>
                        <a:latin typeface="Arial"/>
                        <a:ea typeface="+mn-ea"/>
                        <a:cs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RECUPERACION DE ECOSISTEMAS DE  PAJONAL DE PUNA HUMEDA - SECA Y BOFEDAL  EN LA UNIDAD HIDROGRAFICA ANTABAMBA DE LAS LAS PROVINCIAS DE ANTABAMBA Y AYMARAES DEL  DEPARTAMENTO DE APURIMAC</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cap="none" dirty="0">
                          <a:solidFill>
                            <a:schemeClr val="tx1"/>
                          </a:solidFill>
                          <a:sym typeface="Arial"/>
                        </a:rPr>
                        <a:t>25,362,500.00</a:t>
                      </a:r>
                      <a:endParaRPr lang="es-PE" sz="900" b="1" i="0" u="none" strike="noStrike"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Idea</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01/08/2020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15/12/2020</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10 Distritos de</a:t>
                      </a:r>
                      <a:r>
                        <a:rPr lang="es-PE" sz="900" b="0" baseline="0" dirty="0"/>
                        <a:t> las</a:t>
                      </a:r>
                      <a:endParaRPr lang="es-PE" sz="9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107108</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33,108,240.00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t>4.5 meses</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endParaRPr lang="es-PE" sz="900" b="0" i="0" u="none" strike="noStrike" cap="none" dirty="0">
                        <a:solidFill>
                          <a:srgbClr val="FF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3</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107122</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14,482,500.00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4.5 meses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900" b="0" u="none" strike="noStrike" cap="none" dirty="0">
                          <a:solidFill>
                            <a:srgbClr val="000000"/>
                          </a:solidFill>
                          <a:sym typeface="Arial"/>
                        </a:rPr>
                        <a:t>11 Distritos </a:t>
                      </a:r>
                      <a:r>
                        <a:rPr lang="es-PE" sz="900" b="0" u="none" strike="noStrike" dirty="0">
                          <a:effectLst/>
                        </a:rPr>
                        <a:t>de las Provincias Chincheros</a:t>
                      </a:r>
                    </a:p>
                    <a:p>
                      <a:pPr marL="171450" indent="-171450">
                        <a:buFont typeface="Arial" panose="020B0604020202020204" pitchFamily="34" charset="0"/>
                        <a:buChar char="•"/>
                      </a:pPr>
                      <a:endParaRPr lang="es-PE" sz="900" b="0" u="none" strike="noStrike" cap="none" dirty="0">
                        <a:solidFill>
                          <a:srgbClr val="000000"/>
                        </a:solidFil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4</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900" b="0" u="none" strike="noStrike" cap="none" dirty="0">
                          <a:solidFill>
                            <a:srgbClr val="000000"/>
                          </a:solidFill>
                          <a:sym typeface="Arial"/>
                        </a:rPr>
                        <a:t>107115</a:t>
                      </a:r>
                      <a:endParaRPr lang="es-PE" sz="9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9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1" u="none" strike="noStrike" kern="1200" cap="none" dirty="0">
                          <a:solidFill>
                            <a:schemeClr val="tx1"/>
                          </a:solidFill>
                          <a:sym typeface="Arial"/>
                        </a:rPr>
                        <a:t>18,766,450.00</a:t>
                      </a:r>
                      <a:endParaRPr lang="es-PE" sz="900" b="1" i="0" u="none" strike="noStrike" kern="1200" cap="none" dirty="0">
                        <a:solidFill>
                          <a:schemeClr val="tx1"/>
                        </a:solidFill>
                        <a:latin typeface="+mn-lt"/>
                        <a:ea typeface="+mn-ea"/>
                        <a:cs typeface="+mn-cs"/>
                        <a:sym typeface="Arial"/>
                      </a:endParaRPr>
                    </a:p>
                  </a:txBody>
                  <a:tcPr marL="121920" marR="121920" marT="60960" marB="60960"/>
                </a:tc>
                <a:tc>
                  <a:txBody>
                    <a:bodyPr/>
                    <a:lstStyle/>
                    <a:p>
                      <a:r>
                        <a:rPr lang="es-PE" sz="900" b="0" u="none" strike="noStrike" cap="none" dirty="0">
                          <a:solidFill>
                            <a:srgbClr val="000000"/>
                          </a:solidFill>
                          <a:sym typeface="Arial"/>
                        </a:rPr>
                        <a:t>Idea</a:t>
                      </a:r>
                      <a:endParaRPr lang="es-PE" sz="900" b="0" i="0" u="none" strike="noStrike" cap="none" dirty="0">
                        <a:solidFill>
                          <a:srgbClr val="000000"/>
                        </a:solidFill>
                        <a:latin typeface="Arial"/>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kern="1200" dirty="0">
                          <a:solidFill>
                            <a:schemeClr val="tx1"/>
                          </a:solidFill>
                          <a:sym typeface="Arial"/>
                        </a:rPr>
                        <a:t>5 meses</a:t>
                      </a:r>
                      <a:endParaRPr lang="es-PE" sz="900" b="0" kern="1200" dirty="0">
                        <a:solidFill>
                          <a:schemeClr val="tx1"/>
                        </a:solidFill>
                        <a:latin typeface="+mn-lt"/>
                        <a:ea typeface="+mn-ea"/>
                        <a:cs typeface="+mn-cs"/>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u="none" strike="noStrike" kern="1200" cap="none" dirty="0">
                        <a:solidFill>
                          <a:srgbClr val="FF0000"/>
                        </a:solidFil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u="none" strike="noStrike" cap="none" dirty="0">
                          <a:solidFill>
                            <a:srgbClr val="FF0000"/>
                          </a:solidFil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900" b="0" i="0" u="none" strike="noStrike" kern="1200" cap="none" dirty="0">
                        <a:solidFill>
                          <a:srgbClr val="FF0000"/>
                        </a:solidFill>
                        <a:latin typeface="Arial"/>
                        <a:ea typeface="+mn-ea"/>
                        <a:cs typeface="Arial"/>
                        <a:sym typeface="Aria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900" b="0" dirty="0"/>
                        <a:t>15 Distritos </a:t>
                      </a:r>
                      <a:r>
                        <a:rPr lang="es-PE" sz="900" b="0" u="none" strike="noStrike" dirty="0">
                          <a:effectLst/>
                        </a:rPr>
                        <a:t>de las Provincias Abancay,Aymaraes</a:t>
                      </a:r>
                      <a:r>
                        <a:rPr lang="es-PE" sz="900" b="0" u="none" strike="noStrike" baseline="0" dirty="0">
                          <a:effectLst/>
                        </a:rPr>
                        <a:t> y </a:t>
                      </a:r>
                      <a:r>
                        <a:rPr lang="es-PE" sz="9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900" b="0" dirty="0"/>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900" b="0" kern="1200" dirty="0">
                          <a:solidFill>
                            <a:schemeClr val="tx1">
                              <a:lumMod val="95000"/>
                              <a:lumOff val="5000"/>
                            </a:schemeClr>
                          </a:solidFill>
                        </a:rPr>
                        <a:t>Programación Año 2021</a:t>
                      </a:r>
                      <a:endParaRPr lang="es-PE" sz="900" b="0" kern="1200" dirty="0">
                        <a:solidFill>
                          <a:schemeClr val="tx1">
                            <a:lumMod val="95000"/>
                            <a:lumOff val="5000"/>
                          </a:schemeClr>
                        </a:solidFill>
                        <a:latin typeface="+mn-lt"/>
                        <a:ea typeface="+mn-ea"/>
                        <a:cs typeface="+mn-cs"/>
                      </a:endParaRPr>
                    </a:p>
                  </a:txBody>
                  <a:tcPr marL="121920" marR="121920" marT="60960" marB="60960"/>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200997"/>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solidFill>
                  <a:schemeClr val="accent1"/>
                </a:solidFill>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4874470"/>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spTree>
    <p:extLst>
      <p:ext uri="{BB962C8B-B14F-4D97-AF65-F5344CB8AC3E}">
        <p14:creationId xmlns:p14="http://schemas.microsoft.com/office/powerpoint/2010/main" val="171473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rgbClr val="FFC000"/>
                </a:solidFill>
                <a:latin typeface="+mn-lt"/>
              </a:rPr>
              <a:t>Función Turismo</a:t>
            </a:r>
            <a:endParaRPr lang="es-PE" dirty="0">
              <a:solidFill>
                <a:srgbClr val="FFC000"/>
              </a:solidFill>
            </a:endParaRPr>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CA1D2958-F8A9-4985-9643-6A00F7B395FD}"/>
              </a:ext>
            </a:extLst>
          </p:cNvPr>
          <p:cNvGraphicFramePr>
            <a:graphicFrameLocks noGrp="1"/>
          </p:cNvGraphicFramePr>
          <p:nvPr>
            <p:extLst>
              <p:ext uri="{D42A27DB-BD31-4B8C-83A1-F6EECF244321}">
                <p14:modId xmlns:p14="http://schemas.microsoft.com/office/powerpoint/2010/main" val="2132502184"/>
              </p:ext>
            </p:extLst>
          </p:nvPr>
        </p:nvGraphicFramePr>
        <p:xfrm>
          <a:off x="635870" y="1689216"/>
          <a:ext cx="11087150" cy="3239401"/>
        </p:xfrm>
        <a:graphic>
          <a:graphicData uri="http://schemas.openxmlformats.org/drawingml/2006/table">
            <a:tbl>
              <a:tblPr>
                <a:tableStyleId>{BDBED569-4797-4DF1-A0F4-6AAB3CD982D8}</a:tableStyleId>
              </a:tblPr>
              <a:tblGrid>
                <a:gridCol w="821770">
                  <a:extLst>
                    <a:ext uri="{9D8B030D-6E8A-4147-A177-3AD203B41FA5}">
                      <a16:colId xmlns:a16="http://schemas.microsoft.com/office/drawing/2014/main" val="2295425636"/>
                    </a:ext>
                  </a:extLst>
                </a:gridCol>
                <a:gridCol w="821770">
                  <a:extLst>
                    <a:ext uri="{9D8B030D-6E8A-4147-A177-3AD203B41FA5}">
                      <a16:colId xmlns:a16="http://schemas.microsoft.com/office/drawing/2014/main" val="1373555936"/>
                    </a:ext>
                  </a:extLst>
                </a:gridCol>
                <a:gridCol w="1805199">
                  <a:extLst>
                    <a:ext uri="{9D8B030D-6E8A-4147-A177-3AD203B41FA5}">
                      <a16:colId xmlns:a16="http://schemas.microsoft.com/office/drawing/2014/main" val="3912978355"/>
                    </a:ext>
                  </a:extLst>
                </a:gridCol>
                <a:gridCol w="1050786">
                  <a:extLst>
                    <a:ext uri="{9D8B030D-6E8A-4147-A177-3AD203B41FA5}">
                      <a16:colId xmlns:a16="http://schemas.microsoft.com/office/drawing/2014/main" val="2243966637"/>
                    </a:ext>
                  </a:extLst>
                </a:gridCol>
                <a:gridCol w="1081098">
                  <a:extLst>
                    <a:ext uri="{9D8B030D-6E8A-4147-A177-3AD203B41FA5}">
                      <a16:colId xmlns:a16="http://schemas.microsoft.com/office/drawing/2014/main" val="3268264877"/>
                    </a:ext>
                  </a:extLst>
                </a:gridCol>
                <a:gridCol w="808298">
                  <a:extLst>
                    <a:ext uri="{9D8B030D-6E8A-4147-A177-3AD203B41FA5}">
                      <a16:colId xmlns:a16="http://schemas.microsoft.com/office/drawing/2014/main" val="3361902195"/>
                    </a:ext>
                  </a:extLst>
                </a:gridCol>
                <a:gridCol w="1081098">
                  <a:extLst>
                    <a:ext uri="{9D8B030D-6E8A-4147-A177-3AD203B41FA5}">
                      <a16:colId xmlns:a16="http://schemas.microsoft.com/office/drawing/2014/main" val="3059890218"/>
                    </a:ext>
                  </a:extLst>
                </a:gridCol>
                <a:gridCol w="1242757">
                  <a:extLst>
                    <a:ext uri="{9D8B030D-6E8A-4147-A177-3AD203B41FA5}">
                      <a16:colId xmlns:a16="http://schemas.microsoft.com/office/drawing/2014/main" val="3431367910"/>
                    </a:ext>
                  </a:extLst>
                </a:gridCol>
                <a:gridCol w="1050786">
                  <a:extLst>
                    <a:ext uri="{9D8B030D-6E8A-4147-A177-3AD203B41FA5}">
                      <a16:colId xmlns:a16="http://schemas.microsoft.com/office/drawing/2014/main" val="1914422735"/>
                    </a:ext>
                  </a:extLst>
                </a:gridCol>
                <a:gridCol w="1323588">
                  <a:extLst>
                    <a:ext uri="{9D8B030D-6E8A-4147-A177-3AD203B41FA5}">
                      <a16:colId xmlns:a16="http://schemas.microsoft.com/office/drawing/2014/main" val="2201503780"/>
                    </a:ext>
                  </a:extLst>
                </a:gridCol>
              </a:tblGrid>
              <a:tr h="139584">
                <a:tc>
                  <a:txBody>
                    <a:bodyPr/>
                    <a:lstStyle/>
                    <a:p>
                      <a:pPr algn="ctr" rtl="0" fontAlgn="ctr"/>
                      <a:r>
                        <a:rPr lang="es-PE" sz="1000" b="1" u="none" strike="noStrike" dirty="0" err="1">
                          <a:effectLst/>
                        </a:rPr>
                        <a:t>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CUI / IDEA</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NOMBRE DEL PROYECTO DE INVERSIÓN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FECHA DE INICIO DE FORMULACIÓN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CONCLUSIÓN</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Estado Situacional</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TIEMPO TRANSCURRIDO</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MONTO DE INVERSIÓN 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ALCANCE</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tc>
                  <a:txBody>
                    <a:bodyPr/>
                    <a:lstStyle/>
                    <a:p>
                      <a:pPr algn="ctr" rtl="0" fontAlgn="ctr"/>
                      <a:r>
                        <a:rPr lang="es-PE" sz="1000" b="1" u="none" strike="noStrike" dirty="0">
                          <a:effectLst/>
                        </a:rPr>
                        <a:t>OBSERVACIONES</a:t>
                      </a:r>
                      <a:endParaRPr lang="es-PE" sz="1000" b="1" i="0" u="none" strike="noStrike" dirty="0">
                        <a:solidFill>
                          <a:srgbClr val="000000"/>
                        </a:solidFill>
                        <a:effectLst/>
                        <a:latin typeface="Arial Narrow" panose="020B0606020202030204" pitchFamily="34" charset="0"/>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2172650875"/>
                  </a:ext>
                </a:extLst>
              </a:tr>
              <a:tr h="1059336">
                <a:tc>
                  <a:txBody>
                    <a:bodyPr/>
                    <a:lstStyle/>
                    <a:p>
                      <a:pPr algn="ctr" rtl="0" fontAlgn="ctr"/>
                      <a:r>
                        <a:rPr lang="es-PE" sz="1000" u="none" strike="noStrike" dirty="0">
                          <a:effectLst/>
                        </a:rPr>
                        <a:t>1</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49488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dirty="0">
                          <a:effectLst/>
                        </a:rPr>
                        <a:t>"Mejoramiento y creación de servicios turísticos públicos en el cañón del Apurímac, distritos de Curahuasi, san pedro de Cachora, Huanipaca, Tamburco y Abancay - región Apurímac” </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01/10/2019</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31/04/2020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Concluido</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10 Meses.</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50,000,000.00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chemeClr val="tx1"/>
                          </a:solidFill>
                          <a:effectLst/>
                        </a:rPr>
                        <a:t>05 distritos</a:t>
                      </a:r>
                      <a:endParaRPr lang="es-PE" sz="1000" b="0" i="0" u="none" strike="noStrike" dirty="0">
                        <a:solidFill>
                          <a:schemeClr val="tx1"/>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en proceso de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El tiempo transcurrido fue por el  levantamiento de observaciones y trámites de donaciones de terrenos de las comunidades beneficiarias. </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232264256"/>
                  </a:ext>
                </a:extLst>
              </a:tr>
              <a:tr h="1392247">
                <a:tc>
                  <a:txBody>
                    <a:bodyPr/>
                    <a:lstStyle/>
                    <a:p>
                      <a:pPr algn="ctr" rtl="0" fontAlgn="ctr"/>
                      <a:r>
                        <a:rPr lang="es-PE" sz="1000" u="none" strike="noStrike">
                          <a:effectLst/>
                        </a:rPr>
                        <a:t>2</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a:effectLst/>
                        </a:rPr>
                        <a:t>75659</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000" u="none" strike="noStrike">
                          <a:effectLst/>
                        </a:rPr>
                        <a:t>“Mejoramiento de los servicios turísticos en el conjunto arqueológico de Saywite, distrito de Curahuasi, provincia de Abancay, región Apurímac” </a:t>
                      </a:r>
                      <a:endParaRPr lang="es-PE" sz="10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01/06/2020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08/07/2020</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Concluido</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000" u="none" strike="noStrike" dirty="0">
                          <a:effectLst/>
                        </a:rPr>
                        <a:t>1.5 Meses</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000" u="none" strike="noStrike" dirty="0">
                          <a:effectLst/>
                        </a:rPr>
                        <a:t>2,875,615.78</a:t>
                      </a:r>
                      <a:endParaRPr lang="es-PE" sz="10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buClr>
                          <a:srgbClr val="000000"/>
                        </a:buClr>
                        <a:buSzPts val="1000"/>
                        <a:buFont typeface="Arial Narrow" panose="020B0606020202030204" pitchFamily="34" charset="0"/>
                        <a:buNone/>
                      </a:pPr>
                      <a:r>
                        <a:rPr lang="es-PE" sz="1000" b="0" u="none" strike="noStrike" dirty="0">
                          <a:solidFill>
                            <a:srgbClr val="000000"/>
                          </a:solidFill>
                          <a:effectLst/>
                        </a:rPr>
                        <a:t>01 distrito</a:t>
                      </a:r>
                      <a:endParaRPr lang="es-PE" sz="1000" b="0" i="0" u="none" strike="noStrike" dirty="0">
                        <a:solidFill>
                          <a:srgbClr val="000000"/>
                        </a:solidFill>
                        <a:effectLst/>
                        <a:latin typeface="Arial Narrow" panose="020B0606020202030204" pitchFamily="34" charset="0"/>
                      </a:endParaRPr>
                    </a:p>
                  </a:txBody>
                  <a:tcPr marL="165193" marR="9177" marT="9177" marB="0" anchor="ctr"/>
                </a:tc>
                <a:tc>
                  <a:txBody>
                    <a:bodyPr/>
                    <a:lstStyle/>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Proceso de evaluación, registro, aprobación y viabilidad.  </a:t>
                      </a:r>
                    </a:p>
                    <a:p>
                      <a:pPr algn="just" rtl="0" fontAlgn="ctr">
                        <a:buClr>
                          <a:srgbClr val="000000"/>
                        </a:buClr>
                        <a:buSzPts val="1000"/>
                        <a:buFont typeface="Arial Narrow" panose="020B0606020202030204" pitchFamily="34" charset="0"/>
                        <a:buNone/>
                      </a:pPr>
                      <a:r>
                        <a:rPr lang="es-PE" sz="1000" b="0" u="none" strike="noStrike" dirty="0">
                          <a:solidFill>
                            <a:srgbClr val="000000"/>
                          </a:solidFill>
                          <a:effectLst/>
                        </a:rPr>
                        <a:t>• A la fecha esta pendiente la formalización de donación de terreno por parte de la comunidad de </a:t>
                      </a:r>
                      <a:r>
                        <a:rPr lang="es-PE" sz="1000" b="0" u="none" strike="noStrike" dirty="0" err="1">
                          <a:solidFill>
                            <a:srgbClr val="000000"/>
                          </a:solidFill>
                          <a:effectLst/>
                        </a:rPr>
                        <a:t>Saywite</a:t>
                      </a:r>
                      <a:r>
                        <a:rPr lang="es-PE" sz="1000" b="0" u="none" strike="noStrike" dirty="0">
                          <a:solidFill>
                            <a:srgbClr val="000000"/>
                          </a:solidFill>
                          <a:effectLst/>
                        </a:rPr>
                        <a:t>.</a:t>
                      </a:r>
                      <a:endParaRPr lang="es-PE" sz="10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529905737"/>
                  </a:ext>
                </a:extLst>
              </a:tr>
            </a:tbl>
          </a:graphicData>
        </a:graphic>
      </p:graphicFrame>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rgbClr val="FFC000"/>
                </a:solidFill>
                <a:latin typeface="+mn-lt"/>
              </a:rPr>
              <a:t>Función Planeamiento y Gestión</a:t>
            </a:r>
            <a:endParaRPr lang="es-PE" dirty="0">
              <a:solidFill>
                <a:srgbClr val="FFC000"/>
              </a:solidFill>
            </a:endParaRPr>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graphicFrame>
        <p:nvGraphicFramePr>
          <p:cNvPr id="2" name="Tabla 1">
            <a:extLst>
              <a:ext uri="{FF2B5EF4-FFF2-40B4-BE49-F238E27FC236}">
                <a16:creationId xmlns:a16="http://schemas.microsoft.com/office/drawing/2014/main" id="{D981FE68-FFEE-4185-96E8-9429CD6B5FD2}"/>
              </a:ext>
            </a:extLst>
          </p:cNvPr>
          <p:cNvGraphicFramePr>
            <a:graphicFrameLocks noGrp="1"/>
          </p:cNvGraphicFramePr>
          <p:nvPr>
            <p:extLst>
              <p:ext uri="{D42A27DB-BD31-4B8C-83A1-F6EECF244321}">
                <p14:modId xmlns:p14="http://schemas.microsoft.com/office/powerpoint/2010/main" val="416288631"/>
              </p:ext>
            </p:extLst>
          </p:nvPr>
        </p:nvGraphicFramePr>
        <p:xfrm>
          <a:off x="163161" y="1267513"/>
          <a:ext cx="11756696" cy="4673220"/>
        </p:xfrm>
        <a:graphic>
          <a:graphicData uri="http://schemas.openxmlformats.org/drawingml/2006/table">
            <a:tbl>
              <a:tblPr>
                <a:tableStyleId>{BDBED569-4797-4DF1-A0F4-6AAB3CD982D8}</a:tableStyleId>
              </a:tblPr>
              <a:tblGrid>
                <a:gridCol w="386346">
                  <a:extLst>
                    <a:ext uri="{9D8B030D-6E8A-4147-A177-3AD203B41FA5}">
                      <a16:colId xmlns:a16="http://schemas.microsoft.com/office/drawing/2014/main" val="562827258"/>
                    </a:ext>
                  </a:extLst>
                </a:gridCol>
                <a:gridCol w="868973">
                  <a:extLst>
                    <a:ext uri="{9D8B030D-6E8A-4147-A177-3AD203B41FA5}">
                      <a16:colId xmlns:a16="http://schemas.microsoft.com/office/drawing/2014/main" val="2625096202"/>
                    </a:ext>
                  </a:extLst>
                </a:gridCol>
                <a:gridCol w="3210403">
                  <a:extLst>
                    <a:ext uri="{9D8B030D-6E8A-4147-A177-3AD203B41FA5}">
                      <a16:colId xmlns:a16="http://schemas.microsoft.com/office/drawing/2014/main" val="2547481261"/>
                    </a:ext>
                  </a:extLst>
                </a:gridCol>
                <a:gridCol w="914320">
                  <a:extLst>
                    <a:ext uri="{9D8B030D-6E8A-4147-A177-3AD203B41FA5}">
                      <a16:colId xmlns:a16="http://schemas.microsoft.com/office/drawing/2014/main" val="3713959904"/>
                    </a:ext>
                  </a:extLst>
                </a:gridCol>
                <a:gridCol w="867941">
                  <a:extLst>
                    <a:ext uri="{9D8B030D-6E8A-4147-A177-3AD203B41FA5}">
                      <a16:colId xmlns:a16="http://schemas.microsoft.com/office/drawing/2014/main" val="2856061627"/>
                    </a:ext>
                  </a:extLst>
                </a:gridCol>
                <a:gridCol w="967324">
                  <a:extLst>
                    <a:ext uri="{9D8B030D-6E8A-4147-A177-3AD203B41FA5}">
                      <a16:colId xmlns:a16="http://schemas.microsoft.com/office/drawing/2014/main" val="2811025133"/>
                    </a:ext>
                  </a:extLst>
                </a:gridCol>
                <a:gridCol w="1066706">
                  <a:extLst>
                    <a:ext uri="{9D8B030D-6E8A-4147-A177-3AD203B41FA5}">
                      <a16:colId xmlns:a16="http://schemas.microsoft.com/office/drawing/2014/main" val="2148152452"/>
                    </a:ext>
                  </a:extLst>
                </a:gridCol>
                <a:gridCol w="956923">
                  <a:extLst>
                    <a:ext uri="{9D8B030D-6E8A-4147-A177-3AD203B41FA5}">
                      <a16:colId xmlns:a16="http://schemas.microsoft.com/office/drawing/2014/main" val="1315150897"/>
                    </a:ext>
                  </a:extLst>
                </a:gridCol>
                <a:gridCol w="1041657">
                  <a:extLst>
                    <a:ext uri="{9D8B030D-6E8A-4147-A177-3AD203B41FA5}">
                      <a16:colId xmlns:a16="http://schemas.microsoft.com/office/drawing/2014/main" val="1915352711"/>
                    </a:ext>
                  </a:extLst>
                </a:gridCol>
                <a:gridCol w="1476103">
                  <a:extLst>
                    <a:ext uri="{9D8B030D-6E8A-4147-A177-3AD203B41FA5}">
                      <a16:colId xmlns:a16="http://schemas.microsoft.com/office/drawing/2014/main" val="285421813"/>
                    </a:ext>
                  </a:extLst>
                </a:gridCol>
              </a:tblGrid>
              <a:tr h="468731">
                <a:tc>
                  <a:txBody>
                    <a:bodyPr/>
                    <a:lstStyle/>
                    <a:p>
                      <a:pPr algn="ctr" rtl="0" fontAlgn="ctr"/>
                      <a:r>
                        <a:rPr lang="es-PE" sz="1050" b="1" u="none" strike="noStrike" dirty="0">
                          <a:effectLst/>
                        </a:rPr>
                        <a:t>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CUI / IDEA</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NOMBRE DEL PROYECTO DE INVERSIÓN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FECHA DE INICIO DE FORMULACIÓN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CONCLUSIÓN</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Estado Situacional</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TIEMPO TRANSCURRIDO</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MONTO DE INVERSIÓN 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ALCANCE</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tc>
                  <a:txBody>
                    <a:bodyPr/>
                    <a:lstStyle/>
                    <a:p>
                      <a:pPr algn="ctr" rtl="0" fontAlgn="ctr"/>
                      <a:r>
                        <a:rPr lang="es-PE" sz="1050" b="1" u="none" strike="noStrike" dirty="0">
                          <a:effectLst/>
                        </a:rPr>
                        <a:t>OBSERVACIONES</a:t>
                      </a:r>
                      <a:endParaRPr lang="es-PE" sz="1050" b="1" i="0" u="none" strike="noStrike" dirty="0">
                        <a:solidFill>
                          <a:srgbClr val="000000"/>
                        </a:solidFill>
                        <a:effectLst/>
                        <a:latin typeface="Arial Narrow" panose="020B0606020202030204" pitchFamily="34" charset="0"/>
                      </a:endParaRPr>
                    </a:p>
                  </a:txBody>
                  <a:tcPr marL="8160" marR="8160" marT="8160" marB="0" anchor="ctr">
                    <a:solidFill>
                      <a:schemeClr val="accent5">
                        <a:lumMod val="40000"/>
                        <a:lumOff val="60000"/>
                      </a:schemeClr>
                    </a:solidFill>
                  </a:tcPr>
                </a:tc>
                <a:extLst>
                  <a:ext uri="{0D108BD9-81ED-4DB2-BD59-A6C34878D82A}">
                    <a16:rowId xmlns:a16="http://schemas.microsoft.com/office/drawing/2014/main" val="2803175796"/>
                  </a:ext>
                </a:extLst>
              </a:tr>
              <a:tr h="1236893">
                <a:tc>
                  <a:txBody>
                    <a:bodyPr/>
                    <a:lstStyle/>
                    <a:p>
                      <a:pPr algn="ctr" rtl="0" fontAlgn="ctr"/>
                      <a:r>
                        <a:rPr lang="es-PE" sz="1050" u="none" strike="noStrike" dirty="0">
                          <a:effectLst/>
                        </a:rPr>
                        <a:t>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49512</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LA PRESTACIÓN DE LOS SERVICIO DE LA DIRECCIÓN REGIONAL DE PESQUERÍA/DIREPRO EN 22 DISTRITOS DE LAS 7 PROVINCIAS DE LA REGIÓN APURÍMAC” </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01/08/2020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31/12/2020</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solidFill>
                            <a:srgbClr val="FF0000"/>
                          </a:solidFill>
                          <a:effectLst/>
                        </a:rPr>
                        <a:t>VIABLE</a:t>
                      </a:r>
                      <a:endParaRPr lang="es-PE" sz="1050" b="0" i="0" u="none" strike="noStrike" dirty="0">
                        <a:solidFill>
                          <a:srgbClr val="FF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a:effectLst/>
                        </a:rPr>
                        <a:t>3,433,062.38</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7 PROVINCIAS (22 DISTRITOS)</a:t>
                      </a:r>
                      <a:endParaRPr lang="es-PE" sz="1050" b="0" i="0" u="none" strike="noStrike">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registro para su viabilidad.                           •  El tiempo transcurrido fue por la culminación del año fiscal.   </a:t>
                      </a:r>
                    </a:p>
                    <a:p>
                      <a:pPr algn="l" rtl="0" fontAlgn="ctr"/>
                      <a:r>
                        <a:rPr lang="es-PE" sz="1050" u="none" strike="noStrike" dirty="0">
                          <a:effectLst/>
                        </a:rPr>
                        <a:t>•  El personal no estuvo presente y no hubo continuidad.</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71745319"/>
                  </a:ext>
                </a:extLst>
              </a:tr>
              <a:tr h="1390526">
                <a:tc>
                  <a:txBody>
                    <a:bodyPr/>
                    <a:lstStyle/>
                    <a:p>
                      <a:pPr algn="ctr" rtl="0" fontAlgn="ctr"/>
                      <a:r>
                        <a:rPr lang="es-PE" sz="1050" u="none" strike="noStrike">
                          <a:effectLst/>
                        </a:rPr>
                        <a:t>2</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49546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a:effectLst/>
                        </a:rPr>
                        <a:t>"MEJORAMIENTO Y AMPLIACIÓN DE LOS SERVICIOS DE LA DIRECCION REGIONAL DE LA PRODUCCION - DIRECCION DE INDUSTRIA, DE LA PROVINCIA DE ABANCAY DEL DEPARTAMENTO DE APURÍMAC"</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15/08/2019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31/12/2019</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CONCLUIDO</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dirty="0">
                          <a:effectLst/>
                        </a:rPr>
                        <a:t>10 MESES</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r" rtl="0" fontAlgn="ctr"/>
                      <a:r>
                        <a:rPr lang="es-PE" sz="1050" u="none" strike="noStrike" dirty="0">
                          <a:effectLst/>
                        </a:rPr>
                        <a:t>11,042,405.06</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PROVINCIA DE ABANCAY</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A la fecha en proceso de registro, aprobación y viabilidad.            </a:t>
                      </a:r>
                    </a:p>
                    <a:p>
                      <a:pPr algn="l" rtl="0" fontAlgn="ctr"/>
                      <a:r>
                        <a:rPr lang="es-PE" sz="1050" u="none" strike="noStrike" dirty="0">
                          <a:effectLst/>
                        </a:rPr>
                        <a:t> • El tiempo transcurrido fue por la espera del convenio DREA - GORE para la transferencia del terreno en sesión de uso a favor del GORE.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860191606"/>
                  </a:ext>
                </a:extLst>
              </a:tr>
              <a:tr h="1390526">
                <a:tc>
                  <a:txBody>
                    <a:bodyPr/>
                    <a:lstStyle/>
                    <a:p>
                      <a:pPr algn="ctr" rtl="0" fontAlgn="ctr"/>
                      <a:r>
                        <a:rPr lang="es-PE" sz="1050" u="none" strike="noStrike" dirty="0">
                          <a:effectLst/>
                        </a:rPr>
                        <a:t>3</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dirty="0">
                          <a:effectLst/>
                        </a:rPr>
                        <a:t>49521</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“MEJORAMIENTO DE LOS SERVICIOS DE ASISTENCIA TÉCNICA Y PROMOCIÓN DE LA CADENA PRODUCTIVA DE LECHE DE CABRA EN 4 PROVINCIAS DEL DEPARTAMENTO DE APURÍMAC”.</a:t>
                      </a:r>
                      <a:endParaRPr lang="es-PE" sz="1050" b="0" i="0" u="none" strike="noStrike" dirty="0">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01/10/2019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31/12/2019</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rtl="0" fontAlgn="ctr"/>
                      <a:r>
                        <a:rPr lang="es-PE" sz="1050" u="none" strike="noStrike">
                          <a:effectLst/>
                        </a:rPr>
                        <a:t>CONCLUIDO</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ctr" fontAlgn="ctr"/>
                      <a:r>
                        <a:rPr lang="es-PE" sz="1050" u="none" strike="noStrike">
                          <a:effectLst/>
                        </a:rPr>
                        <a:t>09 MESES</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r" fontAlgn="ctr"/>
                      <a:r>
                        <a:rPr lang="es-PE" sz="1050" u="none" strike="noStrike">
                          <a:effectLst/>
                        </a:rPr>
                        <a:t>3,606,589.76</a:t>
                      </a:r>
                      <a:endParaRPr lang="es-PE" sz="1050" b="0" i="0" u="none" strike="noStrike">
                        <a:solidFill>
                          <a:srgbClr val="000000"/>
                        </a:solidFill>
                        <a:effectLst/>
                        <a:latin typeface="Arial Narrow" panose="020B0606020202030204" pitchFamily="34" charset="0"/>
                      </a:endParaRPr>
                    </a:p>
                  </a:txBody>
                  <a:tcPr marL="8160" marR="8160" marT="8160" marB="0" anchor="ctr"/>
                </a:tc>
                <a:tc>
                  <a:txBody>
                    <a:bodyPr/>
                    <a:lstStyle/>
                    <a:p>
                      <a:pPr algn="l" rtl="0" fontAlgn="ctr"/>
                      <a:r>
                        <a:rPr lang="es-PE" sz="1050" u="none" strike="noStrike" dirty="0">
                          <a:effectLst/>
                        </a:rPr>
                        <a:t>LAS PROVINCIAS DE AYMARAES, ABANCAY, ANDAHUAYLAS Y CHICNHEROS.</a:t>
                      </a:r>
                      <a:endParaRPr lang="es-PE" sz="1050" b="0" i="0" u="none" strike="noStrike" dirty="0">
                        <a:solidFill>
                          <a:srgbClr val="000000"/>
                        </a:solidFill>
                        <a:effectLst/>
                        <a:latin typeface="Arial Narrow" panose="020B0606020202030204" pitchFamily="34" charset="0"/>
                      </a:endParaRPr>
                    </a:p>
                  </a:txBody>
                  <a:tcPr marL="146874" marR="8160" marT="8160" marB="0" anchor="ctr"/>
                </a:tc>
                <a:tc>
                  <a:txBody>
                    <a:bodyPr/>
                    <a:lstStyle/>
                    <a:p>
                      <a:pPr algn="l" rtl="0" fontAlgn="ctr"/>
                      <a:r>
                        <a:rPr lang="es-PE" sz="1050" u="none" strike="noStrike" dirty="0">
                          <a:effectLst/>
                        </a:rPr>
                        <a:t>• En espera del convenio INIA - GORE                 para la transferencia del terreno en sesión de uso a favor del GORE.     </a:t>
                      </a:r>
                    </a:p>
                    <a:p>
                      <a:pPr algn="l" rtl="0" fontAlgn="ctr"/>
                      <a:r>
                        <a:rPr lang="es-PE" sz="1050" u="none" strike="noStrike" dirty="0">
                          <a:effectLst/>
                        </a:rPr>
                        <a:t>• Luego se procederá a la revisión, aprobación y viabilidad correspondiente.</a:t>
                      </a:r>
                      <a:endParaRPr lang="es-PE" sz="1050" b="0" i="0" u="none" strike="noStrike" dirty="0">
                        <a:solidFill>
                          <a:srgbClr val="000000"/>
                        </a:solidFill>
                        <a:effectLst/>
                        <a:latin typeface="Arial Narrow" panose="020B0606020202030204" pitchFamily="34" charset="0"/>
                      </a:endParaRPr>
                    </a:p>
                  </a:txBody>
                  <a:tcPr marL="8160" marR="8160" marT="8160" marB="0" anchor="ctr"/>
                </a:tc>
                <a:extLst>
                  <a:ext uri="{0D108BD9-81ED-4DB2-BD59-A6C34878D82A}">
                    <a16:rowId xmlns:a16="http://schemas.microsoft.com/office/drawing/2014/main" val="1924267807"/>
                  </a:ext>
                </a:extLst>
              </a:tr>
            </a:tbl>
          </a:graphicData>
        </a:graphic>
      </p:graphicFrame>
    </p:spTree>
    <p:extLst>
      <p:ext uri="{BB962C8B-B14F-4D97-AF65-F5344CB8AC3E}">
        <p14:creationId xmlns:p14="http://schemas.microsoft.com/office/powerpoint/2010/main" val="428158483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para su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27</a:t>
            </a:fld>
            <a:endParaRP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a:extLst>
              <a:ext uri="{FF2B5EF4-FFF2-40B4-BE49-F238E27FC236}">
                <a16:creationId xmlns:a16="http://schemas.microsoft.com/office/drawing/2014/main" id="{0A4E4FCA-B173-40FD-BFB3-ADF3F3E56BAB}"/>
              </a:ext>
            </a:extLst>
          </p:cNvPr>
          <p:cNvGraphicFramePr>
            <a:graphicFrameLocks noGrp="1"/>
          </p:cNvGraphicFramePr>
          <p:nvPr>
            <p:extLst>
              <p:ext uri="{D42A27DB-BD31-4B8C-83A1-F6EECF244321}">
                <p14:modId xmlns:p14="http://schemas.microsoft.com/office/powerpoint/2010/main" val="3276382999"/>
              </p:ext>
            </p:extLst>
          </p:nvPr>
        </p:nvGraphicFramePr>
        <p:xfrm>
          <a:off x="792052" y="2036763"/>
          <a:ext cx="10837490" cy="3459410"/>
        </p:xfrm>
        <a:graphic>
          <a:graphicData uri="http://schemas.openxmlformats.org/drawingml/2006/table">
            <a:tbl>
              <a:tblPr>
                <a:tableStyleId>{BDBED569-4797-4DF1-A0F4-6AAB3CD982D8}</a:tableStyleId>
              </a:tblPr>
              <a:tblGrid>
                <a:gridCol w="803265">
                  <a:extLst>
                    <a:ext uri="{9D8B030D-6E8A-4147-A177-3AD203B41FA5}">
                      <a16:colId xmlns:a16="http://schemas.microsoft.com/office/drawing/2014/main" val="3518964973"/>
                    </a:ext>
                  </a:extLst>
                </a:gridCol>
                <a:gridCol w="803265">
                  <a:extLst>
                    <a:ext uri="{9D8B030D-6E8A-4147-A177-3AD203B41FA5}">
                      <a16:colId xmlns:a16="http://schemas.microsoft.com/office/drawing/2014/main" val="1455885248"/>
                    </a:ext>
                  </a:extLst>
                </a:gridCol>
                <a:gridCol w="1764548">
                  <a:extLst>
                    <a:ext uri="{9D8B030D-6E8A-4147-A177-3AD203B41FA5}">
                      <a16:colId xmlns:a16="http://schemas.microsoft.com/office/drawing/2014/main" val="2824567275"/>
                    </a:ext>
                  </a:extLst>
                </a:gridCol>
                <a:gridCol w="1027125">
                  <a:extLst>
                    <a:ext uri="{9D8B030D-6E8A-4147-A177-3AD203B41FA5}">
                      <a16:colId xmlns:a16="http://schemas.microsoft.com/office/drawing/2014/main" val="3576527073"/>
                    </a:ext>
                  </a:extLst>
                </a:gridCol>
                <a:gridCol w="1056755">
                  <a:extLst>
                    <a:ext uri="{9D8B030D-6E8A-4147-A177-3AD203B41FA5}">
                      <a16:colId xmlns:a16="http://schemas.microsoft.com/office/drawing/2014/main" val="1904287655"/>
                    </a:ext>
                  </a:extLst>
                </a:gridCol>
                <a:gridCol w="790096">
                  <a:extLst>
                    <a:ext uri="{9D8B030D-6E8A-4147-A177-3AD203B41FA5}">
                      <a16:colId xmlns:a16="http://schemas.microsoft.com/office/drawing/2014/main" val="997094531"/>
                    </a:ext>
                  </a:extLst>
                </a:gridCol>
                <a:gridCol w="1056755">
                  <a:extLst>
                    <a:ext uri="{9D8B030D-6E8A-4147-A177-3AD203B41FA5}">
                      <a16:colId xmlns:a16="http://schemas.microsoft.com/office/drawing/2014/main" val="2289542757"/>
                    </a:ext>
                  </a:extLst>
                </a:gridCol>
                <a:gridCol w="1214773">
                  <a:extLst>
                    <a:ext uri="{9D8B030D-6E8A-4147-A177-3AD203B41FA5}">
                      <a16:colId xmlns:a16="http://schemas.microsoft.com/office/drawing/2014/main" val="687267069"/>
                    </a:ext>
                  </a:extLst>
                </a:gridCol>
                <a:gridCol w="1027125">
                  <a:extLst>
                    <a:ext uri="{9D8B030D-6E8A-4147-A177-3AD203B41FA5}">
                      <a16:colId xmlns:a16="http://schemas.microsoft.com/office/drawing/2014/main" val="1595728409"/>
                    </a:ext>
                  </a:extLst>
                </a:gridCol>
                <a:gridCol w="1293783">
                  <a:extLst>
                    <a:ext uri="{9D8B030D-6E8A-4147-A177-3AD203B41FA5}">
                      <a16:colId xmlns:a16="http://schemas.microsoft.com/office/drawing/2014/main" val="1399854634"/>
                    </a:ext>
                  </a:extLst>
                </a:gridCol>
              </a:tblGrid>
              <a:tr h="514976">
                <a:tc>
                  <a:txBody>
                    <a:bodyPr/>
                    <a:lstStyle/>
                    <a:p>
                      <a:pPr algn="ctr" rtl="0" fontAlgn="ctr"/>
                      <a:r>
                        <a:rPr lang="es-PE" sz="1100" b="1" u="none" strike="noStrike" kern="1200" dirty="0">
                          <a:solidFill>
                            <a:schemeClr val="dk1"/>
                          </a:solidFill>
                          <a:effectLst/>
                        </a:rPr>
                        <a:t>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CÓDIGO DE IDEA</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NOMBRE DEL PROYECTO DE INVERSIÓN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FECHA DE INICIO DE FORMULACIÓN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CONCLUSIÓN</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ESTADO SITUACIONAL</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TIEMPO TRANSCURRIDO</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INVERSIÓN ESTIMADO (s/.)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ALCANCE</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tc>
                  <a:txBody>
                    <a:bodyPr/>
                    <a:lstStyle/>
                    <a:p>
                      <a:pPr algn="ctr" rtl="0" fontAlgn="ctr"/>
                      <a:r>
                        <a:rPr lang="es-PE" sz="1100" b="1" u="none" strike="noStrike" kern="1200" dirty="0">
                          <a:solidFill>
                            <a:schemeClr val="dk1"/>
                          </a:solidFill>
                          <a:effectLst/>
                        </a:rPr>
                        <a:t>Observaciones</a:t>
                      </a:r>
                      <a:endParaRPr lang="es-PE" sz="1100" b="1" u="none" strike="noStrike" kern="1200" dirty="0">
                        <a:solidFill>
                          <a:schemeClr val="dk1"/>
                        </a:solidFill>
                        <a:effectLst/>
                        <a:latin typeface="+mn-lt"/>
                        <a:ea typeface="+mn-ea"/>
                        <a:cs typeface="+mn-cs"/>
                      </a:endParaRPr>
                    </a:p>
                  </a:txBody>
                  <a:tcPr marL="9177" marR="9177" marT="9177" marB="0" anchor="ctr">
                    <a:solidFill>
                      <a:schemeClr val="accent5">
                        <a:lumMod val="40000"/>
                        <a:lumOff val="60000"/>
                      </a:schemeClr>
                    </a:solidFill>
                  </a:tcPr>
                </a:tc>
                <a:extLst>
                  <a:ext uri="{0D108BD9-81ED-4DB2-BD59-A6C34878D82A}">
                    <a16:rowId xmlns:a16="http://schemas.microsoft.com/office/drawing/2014/main" val="1317378091"/>
                  </a:ext>
                </a:extLst>
              </a:tr>
              <a:tr h="1029953">
                <a:tc>
                  <a:txBody>
                    <a:bodyPr/>
                    <a:lstStyle/>
                    <a:p>
                      <a:pPr algn="ctr" rtl="0" fontAlgn="ctr"/>
                      <a:r>
                        <a:rPr lang="es-PE" sz="1200" u="none" strike="noStrike" dirty="0">
                          <a:effectLst/>
                        </a:rPr>
                        <a:t>1</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49533</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"MEJORAMIENTO DEL SERVICIO DE APOYO PARA LA PRODUCCION DE HONGOS COMESTIBLES 5 PROVINCIAS DEL DEPARTAMENTO DE APURIMAC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03/08/2020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31/12/2020</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IDEA</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a:effectLst/>
                        </a:rPr>
                        <a:t>05 MESES</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a:effectLst/>
                        </a:rPr>
                        <a:t>5,185,155.00</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05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a:effectLst/>
                        </a:rPr>
                        <a:t>Elaboración del PDT.</a:t>
                      </a:r>
                      <a:endParaRPr lang="es-PE" sz="1200" b="0" i="0" u="none" strike="noStrike">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359020027"/>
                  </a:ext>
                </a:extLst>
              </a:tr>
              <a:tr h="1519226">
                <a:tc>
                  <a:txBody>
                    <a:bodyPr/>
                    <a:lstStyle/>
                    <a:p>
                      <a:pPr algn="ctr" rtl="0" fontAlgn="ctr"/>
                      <a:r>
                        <a:rPr lang="es-PE" sz="1200" u="none" strike="noStrike">
                          <a:effectLst/>
                        </a:rPr>
                        <a:t>2</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a:effectLst/>
                        </a:rPr>
                        <a:t>49538</a:t>
                      </a:r>
                      <a:endParaRPr lang="es-PE" sz="1200" b="0" i="0" u="none" strike="noStrike">
                        <a:solidFill>
                          <a:srgbClr val="000000"/>
                        </a:solidFill>
                        <a:effectLst/>
                        <a:latin typeface="Arial Narrow" panose="020B0606020202030204" pitchFamily="34" charset="0"/>
                      </a:endParaRPr>
                    </a:p>
                  </a:txBody>
                  <a:tcPr marL="9177" marR="9177" marT="9177" marB="0" anchor="ctr"/>
                </a:tc>
                <a:tc>
                  <a:txBody>
                    <a:bodyPr/>
                    <a:lstStyle/>
                    <a:p>
                      <a:pPr algn="l" rtl="0" fontAlgn="ctr"/>
                      <a:r>
                        <a:rPr lang="es-PE" sz="1200" u="none" strike="noStrike" dirty="0">
                          <a:effectLst/>
                        </a:rPr>
                        <a:t>"CREACIÓN DE SERVICIOS DEL CENTRO DE INNOVACIÓN TECNOLÓGICA - CITE ACUÍCOLA EN LAS 7 PROVINCIAS DEL DEPARTAMENTO </a:t>
                      </a:r>
                      <a:r>
                        <a:rPr lang="es-PE" sz="1200" u="none" strike="noStrike">
                          <a:effectLst/>
                        </a:rPr>
                        <a:t>DE APURÍMAC"</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IDEA</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fontAlgn="ctr"/>
                      <a:r>
                        <a:rPr lang="es-PE" sz="1200" u="none" strike="noStrike" dirty="0">
                          <a:effectLst/>
                        </a:rPr>
                        <a:t>-</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r" rtl="0" fontAlgn="ctr"/>
                      <a:r>
                        <a:rPr lang="es-PE" sz="1200" u="none" strike="noStrike" dirty="0">
                          <a:effectLst/>
                        </a:rPr>
                        <a:t>15,613,021.57</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ctr" rtl="0" fontAlgn="ctr"/>
                      <a:r>
                        <a:rPr lang="es-PE" sz="1200" u="none" strike="noStrike" dirty="0">
                          <a:effectLst/>
                        </a:rPr>
                        <a:t>07 PROVINCIAS</a:t>
                      </a:r>
                      <a:endParaRPr lang="es-PE" sz="1200" b="0" i="0" u="none" strike="noStrike" dirty="0">
                        <a:solidFill>
                          <a:srgbClr val="000000"/>
                        </a:solidFill>
                        <a:effectLst/>
                        <a:latin typeface="Arial Narrow" panose="020B0606020202030204" pitchFamily="34" charset="0"/>
                      </a:endParaRPr>
                    </a:p>
                  </a:txBody>
                  <a:tcPr marL="9177" marR="9177" marT="9177" marB="0" anchor="ctr"/>
                </a:tc>
                <a:tc>
                  <a:txBody>
                    <a:bodyPr/>
                    <a:lstStyle/>
                    <a:p>
                      <a:pPr algn="just" rtl="0" fontAlgn="ctr"/>
                      <a:r>
                        <a:rPr lang="es-PE" sz="1200" u="none" strike="noStrike" dirty="0">
                          <a:effectLst/>
                        </a:rPr>
                        <a:t>No se iniciara la formulación ya que no cuenta con la Resolución de Creación del CITE de parte del Ministerio de la Producción y no cuenta con terreno propio.</a:t>
                      </a:r>
                      <a:endParaRPr lang="es-PE" sz="1200" b="0" i="0" u="none" strike="noStrike" dirty="0">
                        <a:solidFill>
                          <a:srgbClr val="000000"/>
                        </a:solidFill>
                        <a:effectLst/>
                        <a:latin typeface="Arial Narrow" panose="020B0606020202030204" pitchFamily="34" charset="0"/>
                      </a:endParaRPr>
                    </a:p>
                  </a:txBody>
                  <a:tcPr marL="9177" marR="9177" marT="9177" marB="0" anchor="ctr"/>
                </a:tc>
                <a:extLst>
                  <a:ext uri="{0D108BD9-81ED-4DB2-BD59-A6C34878D82A}">
                    <a16:rowId xmlns:a16="http://schemas.microsoft.com/office/drawing/2014/main" val="2912589700"/>
                  </a:ext>
                </a:extLst>
              </a:tr>
            </a:tbl>
          </a:graphicData>
        </a:graphic>
      </p:graphicFrame>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29</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30</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31</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32</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33</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34</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35</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37</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368684"/>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499673461"/>
              </p:ext>
            </p:extLst>
          </p:nvPr>
        </p:nvGraphicFramePr>
        <p:xfrm>
          <a:off x="263716" y="1422034"/>
          <a:ext cx="11609838" cy="413718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2502533">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gridCol w="659675">
                  <a:extLst>
                    <a:ext uri="{9D8B030D-6E8A-4147-A177-3AD203B41FA5}">
                      <a16:colId xmlns:a16="http://schemas.microsoft.com/office/drawing/2014/main" val="20005"/>
                    </a:ext>
                  </a:extLst>
                </a:gridCol>
                <a:gridCol w="1149531">
                  <a:extLst>
                    <a:ext uri="{9D8B030D-6E8A-4147-A177-3AD203B41FA5}">
                      <a16:colId xmlns:a16="http://schemas.microsoft.com/office/drawing/2014/main" val="1514794214"/>
                    </a:ext>
                  </a:extLst>
                </a:gridCol>
                <a:gridCol w="1045029">
                  <a:extLst>
                    <a:ext uri="{9D8B030D-6E8A-4147-A177-3AD203B41FA5}">
                      <a16:colId xmlns:a16="http://schemas.microsoft.com/office/drawing/2014/main" val="427880610"/>
                    </a:ext>
                  </a:extLst>
                </a:gridCol>
                <a:gridCol w="1319348">
                  <a:extLst>
                    <a:ext uri="{9D8B030D-6E8A-4147-A177-3AD203B41FA5}">
                      <a16:colId xmlns:a16="http://schemas.microsoft.com/office/drawing/2014/main" val="20006"/>
                    </a:ext>
                  </a:extLst>
                </a:gridCol>
                <a:gridCol w="2298480">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marL="0" algn="ctr" defTabSz="914400" rtl="0" eaLnBrk="1" fontAlgn="ctr" latinLnBrk="0" hangingPunct="1"/>
                      <a:r>
                        <a:rPr lang="es-MX" sz="1000" b="1" u="none" strike="noStrike" kern="1200" dirty="0">
                          <a:solidFill>
                            <a:schemeClr val="tx1"/>
                          </a:solidFill>
                          <a:effectLst/>
                          <a:latin typeface="+mn-lt"/>
                          <a:ea typeface="+mn-ea"/>
                          <a:cs typeface="+mn-cs"/>
                        </a:rPr>
                        <a:t>Tiempo Transcurrido</a:t>
                      </a:r>
                      <a:endParaRPr lang="es-PE" sz="1000" b="1" u="none" strike="noStrike" kern="1200" dirty="0">
                        <a:solidFill>
                          <a:schemeClr val="tx1"/>
                        </a:solidFill>
                        <a:effectLst/>
                        <a:latin typeface="+mn-lt"/>
                        <a:ea typeface="+mn-ea"/>
                        <a:cs typeface="+mn-cs"/>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1161868">
                <a:tc>
                  <a:txBody>
                    <a:bodyPr/>
                    <a:lstStyle/>
                    <a:p>
                      <a:pPr algn="ctr" fontAlgn="ctr"/>
                      <a:r>
                        <a:rPr lang="es-PE" sz="1000" u="none" strike="noStrike" dirty="0">
                          <a:effectLst/>
                          <a:latin typeface="+mn-lt"/>
                        </a:rPr>
                        <a:t>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45081</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ANDARAPA DEL DISTRITO DE ANDARAPA - PROVINCIA DE ANDAHUAYLAS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30,545,000.00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10/09/2019 - </a:t>
                      </a:r>
                      <a:br>
                        <a:rPr lang="es-PE" sz="1000" u="none" strike="noStrike" dirty="0">
                          <a:effectLst/>
                          <a:latin typeface="+mn-lt"/>
                        </a:rPr>
                      </a:br>
                      <a:r>
                        <a:rPr lang="es-PE" sz="1000" u="none" strike="noStrike" dirty="0">
                          <a:effectLst/>
                          <a:latin typeface="+mn-lt"/>
                        </a:rPr>
                        <a:t>31/12/2019</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Reprogramado</a:t>
                      </a:r>
                    </a:p>
                    <a:p>
                      <a:pPr marL="0" indent="0" algn="ctr" fontAlgn="ctr">
                        <a:buFont typeface="Wingdings" panose="05000000000000000000" pitchFamily="2" charset="2"/>
                        <a:buNone/>
                      </a:pPr>
                      <a:r>
                        <a:rPr lang="es-PE" sz="1000" u="none" strike="noStrike" dirty="0">
                          <a:effectLst/>
                          <a:latin typeface="+mn-lt"/>
                        </a:rPr>
                        <a:t>13/07/2020 - 31/10/2020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72 días hasta el paralización en fecha 18/12/2019</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 07 EESS</a:t>
                      </a:r>
                    </a:p>
                    <a:p>
                      <a:pPr marL="171450" indent="-171450" algn="l" fontAlgn="ctr">
                        <a:buFont typeface="Wingdings" panose="05000000000000000000" pitchFamily="2" charset="2"/>
                        <a:buChar char="§"/>
                      </a:pPr>
                      <a:r>
                        <a:rPr lang="es-PE" sz="1000" u="none" strike="noStrike" dirty="0">
                          <a:effectLst/>
                          <a:latin typeface="+mn-lt"/>
                        </a:rPr>
                        <a:t>6186 beneficiarios</a:t>
                      </a:r>
                    </a:p>
                    <a:p>
                      <a:pPr marL="171450" indent="-171450" algn="l" fontAlgn="ctr">
                        <a:buFont typeface="Wingdings" panose="05000000000000000000" pitchFamily="2" charset="2"/>
                        <a:buChar char="§"/>
                      </a:pPr>
                      <a:r>
                        <a:rPr lang="es-PE" sz="1000" u="none" strike="noStrike" dirty="0">
                          <a:effectLst/>
                          <a:latin typeface="+mn-lt"/>
                        </a:rPr>
                        <a:t>Distrito de </a:t>
                      </a:r>
                      <a:r>
                        <a:rPr lang="es-PE" sz="1000" u="none" strike="noStrike" dirty="0" err="1">
                          <a:effectLst/>
                          <a:latin typeface="+mn-lt"/>
                        </a:rPr>
                        <a:t>Andarapa</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Paralizado en diciembre 2019 por presencia de napa freática en el nuevo terreno donado</a:t>
                      </a:r>
                    </a:p>
                    <a:p>
                      <a:pPr marL="171450" indent="-171450" algn="l" fontAlgn="ctr">
                        <a:buFont typeface="Arial" panose="020B0604020202020204" pitchFamily="34" charset="0"/>
                        <a:buChar char="•"/>
                      </a:pPr>
                      <a:r>
                        <a:rPr lang="es-PE" sz="1000" u="none" strike="noStrike" dirty="0">
                          <a:effectLst/>
                          <a:latin typeface="+mn-lt"/>
                        </a:rPr>
                        <a:t>Cambio de terreno al terreno actual</a:t>
                      </a:r>
                    </a:p>
                    <a:p>
                      <a:pPr marL="171450" indent="-171450" algn="l" fontAlgn="ctr">
                        <a:buFont typeface="Arial" panose="020B0604020202020204" pitchFamily="34" charset="0"/>
                        <a:buChar char="•"/>
                      </a:pPr>
                      <a:r>
                        <a:rPr lang="es-PE" sz="1000" u="none" strike="noStrike" dirty="0">
                          <a:effectLst/>
                          <a:latin typeface="+mn-lt"/>
                        </a:rPr>
                        <a:t>Cuenta con opinión del INGEMMET</a:t>
                      </a:r>
                    </a:p>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831637">
                <a:tc>
                  <a:txBody>
                    <a:bodyPr/>
                    <a:lstStyle/>
                    <a:p>
                      <a:pPr algn="ctr" fontAlgn="ctr"/>
                      <a:r>
                        <a:rPr lang="es-PE" sz="1000" u="none" strike="noStrike">
                          <a:effectLst/>
                          <a:latin typeface="+mn-lt"/>
                        </a:rPr>
                        <a:t>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a:effectLst/>
                          <a:latin typeface="+mn-lt"/>
                        </a:rPr>
                        <a:t>45082</a:t>
                      </a:r>
                      <a:endParaRPr lang="es-PE" sz="1000" b="0" i="0" u="none" strike="noStrike">
                        <a:effectLst/>
                        <a:latin typeface="+mn-lt"/>
                      </a:endParaRPr>
                    </a:p>
                  </a:txBody>
                  <a:tcPr marL="5595" marR="5595" marT="5595" marB="0" anchor="ctr">
                    <a:solidFill>
                      <a:schemeClr val="bg2">
                        <a:lumMod val="90000"/>
                      </a:schemeClr>
                    </a:solidFill>
                  </a:tcPr>
                </a:tc>
                <a:tc>
                  <a:txBody>
                    <a:bodyPr/>
                    <a:lstStyle/>
                    <a:p>
                      <a:pPr algn="l" fontAlgn="ctr"/>
                      <a:r>
                        <a:rPr lang="es-PE" sz="1000" u="none" strike="noStrike" dirty="0">
                          <a:effectLst/>
                          <a:latin typeface="+mn-lt"/>
                        </a:rPr>
                        <a:t>MEJORAMIENTO DE LOS SERVICIOS DE SALUD DEL CENTRO DE SALUD HUACCANA DEL DISTRITO DE HUACCANA - PROVINCIA DE CHINCHEROS - DEPARTAMENTO DE APURIMAC</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32,545,000.00</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5 meses</a:t>
                      </a: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latin typeface="+mn-lt"/>
                        </a:rPr>
                        <a:t>20/11/2019 - </a:t>
                      </a:r>
                      <a:br>
                        <a:rPr lang="es-PE" sz="1000" u="none" strike="noStrike" dirty="0">
                          <a:effectLst/>
                          <a:latin typeface="+mn-lt"/>
                        </a:rPr>
                      </a:br>
                      <a:r>
                        <a:rPr lang="es-PE" sz="1000" u="none" strike="noStrike" dirty="0">
                          <a:effectLst/>
                          <a:latin typeface="+mn-lt"/>
                        </a:rPr>
                        <a:t>20/03/2020</a:t>
                      </a:r>
                    </a:p>
                    <a:p>
                      <a:pPr marL="0" indent="0" algn="ctr" fontAlgn="ctr">
                        <a:buFont typeface="Wingdings" panose="05000000000000000000" pitchFamily="2" charset="2"/>
                        <a:buNone/>
                      </a:pPr>
                      <a:endParaRPr lang="es-PE" sz="1000" u="none" strike="noStrike" dirty="0">
                        <a:effectLst/>
                        <a:latin typeface="+mn-lt"/>
                      </a:endParaRPr>
                    </a:p>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PE" sz="1000" u="none" strike="noStrike" dirty="0">
                          <a:effectLst/>
                          <a:latin typeface="+mn-lt"/>
                        </a:rPr>
                        <a:t>Reprogramado:</a:t>
                      </a:r>
                      <a:br>
                        <a:rPr lang="es-PE" sz="1000" u="none" strike="noStrike" dirty="0">
                          <a:effectLst/>
                          <a:latin typeface="+mn-lt"/>
                        </a:rPr>
                      </a:br>
                      <a:r>
                        <a:rPr lang="es-PE" sz="1000" u="none" strike="noStrike" dirty="0">
                          <a:effectLst/>
                          <a:latin typeface="+mn-lt"/>
                        </a:rPr>
                        <a:t>30/06/2020 - 31/10/2020</a:t>
                      </a:r>
                      <a:endParaRPr lang="es-PE" sz="1000" b="0" i="0" u="none" strike="noStrike" dirty="0">
                        <a:effectLst/>
                        <a:latin typeface="+mn-lt"/>
                      </a:endParaRPr>
                    </a:p>
                    <a:p>
                      <a:pPr marL="0" indent="0" algn="ctr" fontAlgn="ctr">
                        <a:buFont typeface="Wingdings" panose="05000000000000000000" pitchFamily="2" charset="2"/>
                        <a:buNone/>
                      </a:pP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0" indent="0" algn="ctr" defTabSz="914400" rtl="0" eaLnBrk="1" fontAlgn="ctr" latinLnBrk="0" hangingPunct="1">
                        <a:buFont typeface="Wingdings" panose="05000000000000000000" pitchFamily="2" charset="2"/>
                        <a:buNone/>
                      </a:pPr>
                      <a:r>
                        <a:rPr lang="es-MX" sz="1000" u="none" strike="noStrike" kern="1200" dirty="0">
                          <a:solidFill>
                            <a:schemeClr val="tx1"/>
                          </a:solidFill>
                          <a:effectLst/>
                          <a:latin typeface="+mn-lt"/>
                          <a:ea typeface="+mn-ea"/>
                          <a:cs typeface="+mn-cs"/>
                        </a:rPr>
                        <a:t>84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10 EESS</a:t>
                      </a:r>
                    </a:p>
                    <a:p>
                      <a:pPr marL="171450" indent="-171450" algn="l" fontAlgn="ctr">
                        <a:buFont typeface="Wingdings" panose="05000000000000000000" pitchFamily="2" charset="2"/>
                        <a:buChar char="§"/>
                      </a:pPr>
                      <a:r>
                        <a:rPr lang="es-PE" sz="1000" u="none" strike="noStrike" dirty="0">
                          <a:effectLst/>
                          <a:latin typeface="+mn-lt"/>
                        </a:rPr>
                        <a:t>12,253 beneficiarios</a:t>
                      </a:r>
                    </a:p>
                    <a:p>
                      <a:pPr marL="171450" indent="-171450" algn="l" fontAlgn="ctr">
                        <a:buFont typeface="Wingdings" panose="05000000000000000000" pitchFamily="2" charset="2"/>
                        <a:buChar char="§"/>
                      </a:pPr>
                      <a:r>
                        <a:rPr lang="es-PE" sz="1000" u="none" strike="noStrike" dirty="0">
                          <a:effectLst/>
                          <a:latin typeface="+mn-lt"/>
                        </a:rPr>
                        <a:t>Distritos de </a:t>
                      </a:r>
                      <a:r>
                        <a:rPr lang="es-PE" sz="1000" u="none" strike="noStrike" dirty="0" err="1">
                          <a:effectLst/>
                          <a:latin typeface="+mn-lt"/>
                        </a:rPr>
                        <a:t>Huaccana</a:t>
                      </a:r>
                      <a:r>
                        <a:rPr lang="es-PE" sz="1000" u="none" strike="noStrike" dirty="0">
                          <a:effectLst/>
                          <a:latin typeface="+mn-lt"/>
                        </a:rPr>
                        <a:t>, </a:t>
                      </a:r>
                      <a:r>
                        <a:rPr lang="es-PE" sz="1000" u="none" strike="noStrike" dirty="0" err="1">
                          <a:effectLst/>
                          <a:latin typeface="+mn-lt"/>
                        </a:rPr>
                        <a:t>Ongoy</a:t>
                      </a:r>
                      <a:r>
                        <a:rPr lang="es-PE" sz="1000" u="none" strike="noStrike" dirty="0">
                          <a:effectLst/>
                          <a:latin typeface="+mn-lt"/>
                        </a:rPr>
                        <a:t>, </a:t>
                      </a:r>
                      <a:r>
                        <a:rPr lang="es-PE" sz="1000" u="none" strike="noStrike" dirty="0" err="1">
                          <a:effectLst/>
                          <a:latin typeface="+mn-lt"/>
                        </a:rPr>
                        <a:t>Rochacc</a:t>
                      </a:r>
                      <a:r>
                        <a:rPr lang="es-PE" sz="1000" u="none" strike="noStrike" dirty="0">
                          <a:effectLst/>
                          <a:latin typeface="+mn-lt"/>
                        </a:rPr>
                        <a:t>, Los </a:t>
                      </a:r>
                      <a:r>
                        <a:rPr lang="es-PE" sz="1000" u="none" strike="noStrike" dirty="0" err="1">
                          <a:effectLst/>
                          <a:latin typeface="+mn-lt"/>
                        </a:rPr>
                        <a:t>CHankas</a:t>
                      </a:r>
                      <a:r>
                        <a:rPr lang="es-PE" sz="1000" u="none" strike="noStrike" dirty="0">
                          <a:effectLst/>
                          <a:latin typeface="+mn-lt"/>
                        </a:rPr>
                        <a:t> </a:t>
                      </a:r>
                      <a:endParaRPr lang="es-PE" sz="1000" b="0" i="0" u="none" strike="noStrike" dirty="0">
                        <a:effectLst/>
                        <a:latin typeface="+mn-lt"/>
                      </a:endParaRPr>
                    </a:p>
                  </a:txBody>
                  <a:tcPr marL="5595" marR="5595" marT="5595" marB="0" anchor="ctr">
                    <a:solidFill>
                      <a:schemeClr val="bg2">
                        <a:lumMod val="90000"/>
                      </a:schemeClr>
                    </a:solidFill>
                  </a:tcPr>
                </a:tc>
                <a:tc>
                  <a:txBody>
                    <a:bodyPr/>
                    <a:lstStyle/>
                    <a:p>
                      <a:pPr marL="171450" indent="-171450" algn="l" fontAlgn="ctr">
                        <a:buFont typeface="Arial" panose="020B0604020202020204" pitchFamily="34" charset="0"/>
                        <a:buChar char="•"/>
                      </a:pPr>
                      <a:r>
                        <a:rPr lang="es-PE" sz="1000" u="none" strike="noStrike" dirty="0">
                          <a:effectLst/>
                          <a:latin typeface="+mn-lt"/>
                        </a:rPr>
                        <a:t>ITSE</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Demora excesiva en la aprobación de documentos por la DIRESA, Red de Salud Virgen de Cocharcas, MR </a:t>
                      </a:r>
                      <a:r>
                        <a:rPr lang="es-PE" sz="1000" b="0" i="0" u="none" strike="noStrike" dirty="0" err="1">
                          <a:effectLst/>
                          <a:latin typeface="+mn-lt"/>
                        </a:rPr>
                        <a:t>Huaccana</a:t>
                      </a:r>
                      <a:r>
                        <a:rPr lang="es-PE" sz="1000" b="0" i="0" u="none" strike="noStrike" dirty="0">
                          <a:effectLst/>
                          <a:latin typeface="+mn-lt"/>
                        </a:rPr>
                        <a:t> y la Municipalidad Distrital de </a:t>
                      </a:r>
                      <a:r>
                        <a:rPr lang="es-PE" sz="1000" b="0" i="0" u="none" strike="noStrike" dirty="0" err="1">
                          <a:effectLst/>
                          <a:latin typeface="+mn-lt"/>
                        </a:rPr>
                        <a:t>Huaccana</a:t>
                      </a:r>
                      <a:endParaRPr lang="es-PE" sz="1000" b="0" i="0" u="none" strike="noStrike" dirty="0">
                        <a:effectLst/>
                        <a:latin typeface="+mn-lt"/>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000" b="0" i="0" u="none" strike="noStrike" dirty="0">
                          <a:effectLst/>
                          <a:latin typeface="+mn-lt"/>
                        </a:rPr>
                        <a:t>Falta de RRHH</a:t>
                      </a: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666522">
                <a:tc>
                  <a:txBody>
                    <a:bodyPr/>
                    <a:lstStyle/>
                    <a:p>
                      <a:pPr algn="ctr" fontAlgn="ctr"/>
                      <a:r>
                        <a:rPr lang="es-PE" sz="1000" u="none" strike="noStrike">
                          <a:effectLst/>
                          <a:latin typeface="+mn-lt"/>
                        </a:rPr>
                        <a:t>3</a:t>
                      </a:r>
                      <a:endParaRPr lang="es-PE" sz="1000" b="0" i="0" u="none" strike="noStrike">
                        <a:effectLst/>
                        <a:latin typeface="+mn-lt"/>
                      </a:endParaRPr>
                    </a:p>
                  </a:txBody>
                  <a:tcPr marL="5595" marR="5595" marT="5595" marB="0" anchor="ctr"/>
                </a:tc>
                <a:tc>
                  <a:txBody>
                    <a:bodyPr/>
                    <a:lstStyle/>
                    <a:p>
                      <a:pPr algn="ctr" fontAlgn="ctr"/>
                      <a:r>
                        <a:rPr lang="es-PE" sz="1000" u="none" strike="noStrike">
                          <a:effectLst/>
                          <a:latin typeface="+mn-lt"/>
                        </a:rPr>
                        <a:t>45085</a:t>
                      </a:r>
                      <a:endParaRPr lang="es-PE" sz="1000" b="0" i="0" u="none" strike="noStrike">
                        <a:effectLst/>
                        <a:latin typeface="+mn-lt"/>
                      </a:endParaRPr>
                    </a:p>
                  </a:txBody>
                  <a:tcPr marL="5595" marR="5595" marT="5595" marB="0" anchor="ctr"/>
                </a:tc>
                <a:tc>
                  <a:txBody>
                    <a:bodyPr/>
                    <a:lstStyle/>
                    <a:p>
                      <a:pPr algn="l" fontAlgn="ctr"/>
                      <a:r>
                        <a:rPr lang="es-PE" sz="1000" u="none" strike="noStrike">
                          <a:effectLst/>
                          <a:latin typeface="+mn-lt"/>
                        </a:rPr>
                        <a:t>MEJORAMIENTO DE LOS SERVICIOS DE SALUD DE LOS EE.SS. KILCATA, YUMIRE, SONCCOCCOCHA, MAMARA, TURPAY, CURASCO Y AYRIHUANCA DE LAS PROVINCIAS DE ANTABAMBA Y GRAU DEL DEPARTAMENTO DE APURIMAC</a:t>
                      </a:r>
                      <a:endParaRPr lang="es-PE" sz="1000" b="0" i="0" u="none" strike="noStrike">
                        <a:effectLst/>
                        <a:latin typeface="+mn-lt"/>
                      </a:endParaRPr>
                    </a:p>
                  </a:txBody>
                  <a:tcPr marL="5595" marR="5595" marT="5595" marB="0" anchor="ctr"/>
                </a:tc>
                <a:tc>
                  <a:txBody>
                    <a:bodyPr/>
                    <a:lstStyle/>
                    <a:p>
                      <a:pPr algn="ctr" fontAlgn="ctr"/>
                      <a:r>
                        <a:rPr lang="es-PE" sz="1000" u="none" strike="noStrike" dirty="0">
                          <a:effectLst/>
                          <a:latin typeface="+mn-lt"/>
                        </a:rPr>
                        <a:t>14,051,640.10</a:t>
                      </a:r>
                      <a:endParaRPr lang="es-PE" sz="1000" b="0" i="0" u="none" strike="noStrike" dirty="0">
                        <a:effectLst/>
                        <a:latin typeface="+mn-lt"/>
                      </a:endParaRPr>
                    </a:p>
                  </a:txBody>
                  <a:tcPr marL="5595" marR="5595" marT="5595" marB="0" anchor="ctr"/>
                </a:tc>
                <a:tc>
                  <a:txBody>
                    <a:bodyPr/>
                    <a:lstStyle/>
                    <a:p>
                      <a:pPr algn="ctr" fontAlgn="ctr"/>
                      <a:r>
                        <a:rPr lang="es-PE" sz="1000" u="none" strike="noStrike" dirty="0">
                          <a:effectLst/>
                          <a:latin typeface="+mn-lt"/>
                        </a:rPr>
                        <a:t>En Formulación</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5 meses</a:t>
                      </a:r>
                      <a:endParaRPr lang="es-PE" sz="1000" b="0" i="0" u="none" strike="noStrike" dirty="0">
                        <a:effectLst/>
                        <a:latin typeface="+mn-lt"/>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latin typeface="+mn-lt"/>
                        </a:rPr>
                        <a:t>28/10/2019 - </a:t>
                      </a:r>
                      <a:br>
                        <a:rPr lang="es-PE" sz="1000" u="none" strike="noStrike" dirty="0">
                          <a:effectLst/>
                          <a:latin typeface="+mn-lt"/>
                        </a:rPr>
                      </a:br>
                      <a:r>
                        <a:rPr lang="es-PE" sz="1000" u="none" strike="noStrike" dirty="0">
                          <a:effectLst/>
                          <a:latin typeface="+mn-lt"/>
                        </a:rPr>
                        <a:t>28/05/2020</a:t>
                      </a:r>
                    </a:p>
                    <a:p>
                      <a:pPr marL="0" indent="0" algn="ctr" fontAlgn="ctr">
                        <a:buFont typeface="Wingdings" panose="05000000000000000000" pitchFamily="2" charset="2"/>
                        <a:buNone/>
                      </a:pPr>
                      <a:endParaRPr lang="es-PE" sz="1000" u="none" strike="noStrike" dirty="0">
                        <a:effectLst/>
                        <a:latin typeface="+mn-lt"/>
                      </a:endParaRPr>
                    </a:p>
                    <a:p>
                      <a:pPr marL="0" indent="0" algn="ctr" fontAlgn="ctr">
                        <a:buFont typeface="Wingdings" panose="05000000000000000000" pitchFamily="2" charset="2"/>
                        <a:buNone/>
                      </a:pPr>
                      <a:r>
                        <a:rPr lang="es-PE" sz="1000" u="none" strike="noStrike" dirty="0">
                          <a:effectLst/>
                          <a:latin typeface="+mn-lt"/>
                        </a:rPr>
                        <a:t>Falta reprogramar</a:t>
                      </a:r>
                    </a:p>
                  </a:txBody>
                  <a:tcPr marL="5595" marR="5595" marT="5595" marB="0" anchor="ctr"/>
                </a:tc>
                <a:tc>
                  <a:txBody>
                    <a:bodyPr/>
                    <a:lstStyle/>
                    <a:p>
                      <a:pPr marL="0" marR="0" lvl="0" indent="0" algn="ctr" defTabSz="914400" rtl="0" eaLnBrk="1" fontAlgn="ctr" latinLnBrk="0" hangingPunct="1">
                        <a:lnSpc>
                          <a:spcPct val="100000"/>
                        </a:lnSpc>
                        <a:spcBef>
                          <a:spcPts val="0"/>
                        </a:spcBef>
                        <a:spcAft>
                          <a:spcPts val="0"/>
                        </a:spcAft>
                        <a:buClrTx/>
                        <a:buSzTx/>
                        <a:buFont typeface="Wingdings" panose="05000000000000000000" pitchFamily="2" charset="2"/>
                        <a:buNone/>
                        <a:tabLst/>
                        <a:defRPr/>
                      </a:pPr>
                      <a:r>
                        <a:rPr lang="es-MX" sz="1000" u="none" strike="noStrike" kern="1200" dirty="0">
                          <a:solidFill>
                            <a:schemeClr val="tx1"/>
                          </a:solidFill>
                          <a:effectLst/>
                          <a:latin typeface="+mn-lt"/>
                          <a:ea typeface="+mn-ea"/>
                          <a:cs typeface="+mn-cs"/>
                        </a:rPr>
                        <a:t>101 días hasta la declaración de la emergencia sanitaria</a:t>
                      </a:r>
                      <a:endParaRPr lang="es-PE" sz="1000" u="none" strike="noStrike" kern="1200" dirty="0">
                        <a:solidFill>
                          <a:schemeClr val="tx1"/>
                        </a:solidFill>
                        <a:effectLst/>
                        <a:latin typeface="+mn-lt"/>
                        <a:ea typeface="+mn-ea"/>
                        <a:cs typeface="+mn-cs"/>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latin typeface="+mn-lt"/>
                        </a:rPr>
                        <a:t>60% de avance</a:t>
                      </a:r>
                    </a:p>
                    <a:p>
                      <a:pPr marL="171450" indent="-171450" algn="l" fontAlgn="ctr">
                        <a:buFont typeface="Wingdings" panose="05000000000000000000" pitchFamily="2" charset="2"/>
                        <a:buChar char="§"/>
                      </a:pPr>
                      <a:r>
                        <a:rPr lang="es-PE" sz="1000" u="none" strike="noStrike" dirty="0">
                          <a:effectLst/>
                          <a:latin typeface="+mn-lt"/>
                        </a:rPr>
                        <a:t>07 EESS</a:t>
                      </a:r>
                    </a:p>
                    <a:p>
                      <a:pPr marL="171450" indent="-171450" algn="l" fontAlgn="ctr">
                        <a:buFont typeface="Wingdings" panose="05000000000000000000" pitchFamily="2" charset="2"/>
                        <a:buChar char="§"/>
                      </a:pPr>
                      <a:r>
                        <a:rPr lang="es-PE" sz="1000" u="none" strike="noStrike" dirty="0">
                          <a:effectLst/>
                          <a:latin typeface="+mn-lt"/>
                        </a:rPr>
                        <a:t>5042 beneficiarios</a:t>
                      </a:r>
                      <a:endParaRPr lang="es-PE" sz="1000" b="0" i="0" u="none" strike="noStrike" dirty="0">
                        <a:effectLst/>
                        <a:latin typeface="+mn-lt"/>
                      </a:endParaRPr>
                    </a:p>
                  </a:txBody>
                  <a:tcPr marL="5595" marR="5595" marT="5595" marB="0" anchor="ctr"/>
                </a:tc>
                <a:tc>
                  <a:txBody>
                    <a:bodyPr/>
                    <a:lstStyle/>
                    <a:p>
                      <a:pPr marL="171450" indent="-171450" algn="l" fontAlgn="ctr">
                        <a:buFont typeface="Arial" panose="020B0604020202020204" pitchFamily="34" charset="0"/>
                        <a:buChar char="•"/>
                      </a:pPr>
                      <a:r>
                        <a:rPr lang="es-PE" sz="1000" u="none" strike="noStrike" dirty="0">
                          <a:effectLst/>
                          <a:latin typeface="+mn-lt"/>
                        </a:rPr>
                        <a:t>El retraso se debe a que se ha incluido 02 PS (</a:t>
                      </a:r>
                      <a:r>
                        <a:rPr lang="es-PE" sz="1000" u="none" strike="noStrike" dirty="0" err="1">
                          <a:effectLst/>
                          <a:latin typeface="+mn-lt"/>
                        </a:rPr>
                        <a:t>Curasco</a:t>
                      </a:r>
                      <a:r>
                        <a:rPr lang="es-PE" sz="1000" u="none" strike="noStrike" dirty="0">
                          <a:effectLst/>
                          <a:latin typeface="+mn-lt"/>
                        </a:rPr>
                        <a:t> y </a:t>
                      </a:r>
                      <a:r>
                        <a:rPr lang="es-PE" sz="1000" u="none" strike="noStrike" dirty="0" err="1">
                          <a:effectLst/>
                          <a:latin typeface="+mn-lt"/>
                        </a:rPr>
                        <a:t>Ayrihuanca</a:t>
                      </a:r>
                      <a:r>
                        <a:rPr lang="es-PE" sz="1000" u="none" strike="noStrike" dirty="0">
                          <a:effectLst/>
                          <a:latin typeface="+mn-lt"/>
                        </a:rPr>
                        <a:t>)</a:t>
                      </a:r>
                    </a:p>
                    <a:p>
                      <a:pPr marL="171450" indent="-171450" algn="l" fontAlgn="ctr">
                        <a:buFont typeface="Arial" panose="020B0604020202020204" pitchFamily="34" charset="0"/>
                        <a:buChar char="•"/>
                      </a:pPr>
                      <a:r>
                        <a:rPr lang="es-PE" sz="1000" u="none" strike="noStrike" dirty="0">
                          <a:effectLst/>
                          <a:latin typeface="+mn-lt"/>
                        </a:rPr>
                        <a:t>Estudio de Esclerometría y Escaneo</a:t>
                      </a:r>
                    </a:p>
                    <a:p>
                      <a:pPr marL="171450" indent="-171450" algn="l" fontAlgn="ctr">
                        <a:buFont typeface="Arial" panose="020B0604020202020204" pitchFamily="34" charset="0"/>
                        <a:buChar char="•"/>
                      </a:pPr>
                      <a:r>
                        <a:rPr lang="es-PE" sz="1000" b="0" i="0" u="none" strike="noStrike" dirty="0">
                          <a:effectLst/>
                          <a:latin typeface="+mn-lt"/>
                        </a:rPr>
                        <a:t>Demora excesiva en la aprobación de documentos por la DIRESA</a:t>
                      </a:r>
                    </a:p>
                    <a:p>
                      <a:pPr marL="171450" indent="-171450" algn="l" fontAlgn="ctr">
                        <a:buFont typeface="Arial" panose="020B0604020202020204" pitchFamily="34" charset="0"/>
                        <a:buChar char="•"/>
                      </a:pPr>
                      <a:r>
                        <a:rPr lang="es-PE" sz="1000" b="0" i="0" u="none" strike="noStrike" dirty="0">
                          <a:effectLst/>
                          <a:latin typeface="+mn-lt"/>
                        </a:rPr>
                        <a:t>Saneamiento del terreno del PS</a:t>
                      </a:r>
                    </a:p>
                    <a:p>
                      <a:pPr marL="171450" indent="-171450" algn="l" fontAlgn="ctr">
                        <a:buFont typeface="Arial" panose="020B0604020202020204" pitchFamily="34" charset="0"/>
                        <a:buChar char="•"/>
                      </a:pPr>
                      <a:r>
                        <a:rPr lang="es-PE" sz="1000" b="0" i="0" u="none" strike="noStrike" dirty="0">
                          <a:effectLst/>
                          <a:latin typeface="+mn-lt"/>
                        </a:rPr>
                        <a:t>Falta de RRHH</a:t>
                      </a:r>
                    </a:p>
                  </a:txBody>
                  <a:tcPr marL="5595" marR="5595" marT="5595" marB="0" anchor="ctr"/>
                </a:tc>
                <a:extLst>
                  <a:ext uri="{0D108BD9-81ED-4DB2-BD59-A6C34878D82A}">
                    <a16:rowId xmlns:a16="http://schemas.microsoft.com/office/drawing/2014/main" val="10003"/>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808737"/>
            <a:ext cx="10562741" cy="446986"/>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Proyectos en Formulación y Programados  a Nivel de Idea - 2020</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73911"/>
            <a:ext cx="10315553" cy="4469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6838267"/>
              </p:ext>
            </p:extLst>
          </p:nvPr>
        </p:nvGraphicFramePr>
        <p:xfrm>
          <a:off x="263716" y="1807387"/>
          <a:ext cx="11609837" cy="2363926"/>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835247">
                  <a:extLst>
                    <a:ext uri="{9D8B030D-6E8A-4147-A177-3AD203B41FA5}">
                      <a16:colId xmlns:a16="http://schemas.microsoft.com/office/drawing/2014/main" val="20003"/>
                    </a:ext>
                  </a:extLst>
                </a:gridCol>
                <a:gridCol w="803366">
                  <a:extLst>
                    <a:ext uri="{9D8B030D-6E8A-4147-A177-3AD203B41FA5}">
                      <a16:colId xmlns:a16="http://schemas.microsoft.com/office/drawing/2014/main" val="20004"/>
                    </a:ext>
                  </a:extLst>
                </a:gridCol>
                <a:gridCol w="1263832">
                  <a:extLst>
                    <a:ext uri="{9D8B030D-6E8A-4147-A177-3AD203B41FA5}">
                      <a16:colId xmlns:a16="http://schemas.microsoft.com/office/drawing/2014/main" val="20005"/>
                    </a:ext>
                  </a:extLst>
                </a:gridCol>
                <a:gridCol w="1263832">
                  <a:extLst>
                    <a:ext uri="{9D8B030D-6E8A-4147-A177-3AD203B41FA5}">
                      <a16:colId xmlns:a16="http://schemas.microsoft.com/office/drawing/2014/main" val="427880610"/>
                    </a:ext>
                  </a:extLst>
                </a:gridCol>
                <a:gridCol w="1338941">
                  <a:extLst>
                    <a:ext uri="{9D8B030D-6E8A-4147-A177-3AD203B41FA5}">
                      <a16:colId xmlns:a16="http://schemas.microsoft.com/office/drawing/2014/main" val="20006"/>
                    </a:ext>
                  </a:extLst>
                </a:gridCol>
                <a:gridCol w="1671462">
                  <a:extLst>
                    <a:ext uri="{9D8B030D-6E8A-4147-A177-3AD203B41FA5}">
                      <a16:colId xmlns:a16="http://schemas.microsoft.com/office/drawing/2014/main" val="20007"/>
                    </a:ext>
                  </a:extLst>
                </a:gridCol>
              </a:tblGrid>
              <a:tr h="336292">
                <a:tc>
                  <a:txBody>
                    <a:bodyPr/>
                    <a:lstStyle/>
                    <a:p>
                      <a:pPr algn="ctr" fontAlgn="ctr"/>
                      <a:r>
                        <a:rPr lang="es-PE" sz="1000" b="1" u="none" strike="noStrike" dirty="0">
                          <a:solidFill>
                            <a:schemeClr val="tx1"/>
                          </a:solidFill>
                          <a:effectLst/>
                          <a:latin typeface="+mn-lt"/>
                        </a:rPr>
                        <a:t>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Código de </a:t>
                      </a:r>
                    </a:p>
                    <a:p>
                      <a:pPr algn="ctr" fontAlgn="ctr"/>
                      <a:r>
                        <a:rPr lang="es-PE" sz="1000" b="1" u="none" strike="noStrike" dirty="0">
                          <a:solidFill>
                            <a:schemeClr val="tx1"/>
                          </a:solidFill>
                          <a:effectLst/>
                          <a:latin typeface="+mn-lt"/>
                        </a:rPr>
                        <a:t>idea</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Nombre de la idea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latin typeface="+mn-lt"/>
                        </a:rPr>
                        <a:t>Inversion</a:t>
                      </a:r>
                      <a:br>
                        <a:rPr lang="es-PE" sz="1000" b="1" u="none" strike="noStrike">
                          <a:solidFill>
                            <a:schemeClr val="tx1"/>
                          </a:solidFill>
                          <a:effectLst/>
                          <a:latin typeface="+mn-lt"/>
                        </a:rPr>
                      </a:br>
                      <a:r>
                        <a:rPr lang="es-PE" sz="1000" b="1" u="none" strike="noStrike">
                          <a:solidFill>
                            <a:schemeClr val="tx1"/>
                          </a:solidFill>
                          <a:effectLst/>
                          <a:latin typeface="+mn-lt"/>
                        </a:rPr>
                        <a:t>Estimada</a:t>
                      </a:r>
                      <a:endParaRPr lang="es-PE" sz="1000" b="1" i="0" u="none" strike="noStrike">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Estado </a:t>
                      </a:r>
                    </a:p>
                    <a:p>
                      <a:pPr algn="ctr" fontAlgn="ctr"/>
                      <a:r>
                        <a:rPr lang="es-PE" sz="1000" b="1" u="none" strike="noStrike" dirty="0">
                          <a:solidFill>
                            <a:schemeClr val="tx1"/>
                          </a:solidFill>
                          <a:effectLst/>
                          <a:latin typeface="+mn-lt"/>
                        </a:rPr>
                        <a:t>Situacional</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Plazo aprobado según PDT</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Fecha de Inicio y termino de Formulación</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Alcance</a:t>
                      </a:r>
                      <a:endParaRPr lang="es-PE" sz="1000" b="1" i="0" u="none" strike="noStrike" dirty="0">
                        <a:solidFill>
                          <a:schemeClr val="tx1"/>
                        </a:solidFill>
                        <a:effectLst/>
                        <a:latin typeface="+mn-lt"/>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latin typeface="+mn-lt"/>
                        </a:rPr>
                        <a:t>Observación</a:t>
                      </a:r>
                      <a:endParaRPr lang="es-PE" sz="1000" b="1" i="0" u="none" strike="noStrike" dirty="0">
                        <a:solidFill>
                          <a:schemeClr val="tx1"/>
                        </a:solidFill>
                        <a:effectLst/>
                        <a:latin typeface="+mn-lt"/>
                      </a:endParaRPr>
                    </a:p>
                  </a:txBody>
                  <a:tcPr marL="5595" marR="5595" marT="5595" marB="0" anchor="ctr">
                    <a:solidFill>
                      <a:schemeClr val="accent5"/>
                    </a:solidFill>
                  </a:tcPr>
                </a:tc>
                <a:extLst>
                  <a:ext uri="{0D108BD9-81ED-4DB2-BD59-A6C34878D82A}">
                    <a16:rowId xmlns:a16="http://schemas.microsoft.com/office/drawing/2014/main" val="10000"/>
                  </a:ext>
                </a:extLst>
              </a:tr>
              <a:tr h="666522">
                <a:tc>
                  <a:txBody>
                    <a:bodyPr/>
                    <a:lstStyle/>
                    <a:p>
                      <a:pPr algn="ctr" fontAlgn="ctr"/>
                      <a:r>
                        <a:rPr lang="es-PE" sz="1000" b="0" u="none" strike="noStrike">
                          <a:effectLst/>
                          <a:latin typeface="+mn-lt"/>
                        </a:rPr>
                        <a:t>4</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45083</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TALAVERA DEL DISTRITO DE TALAVERA - PROVINCIA DE ANDAHUAYLAS - DEPARTAMENTO DE 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32,545,000.00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5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10 EESS</a:t>
                      </a:r>
                    </a:p>
                    <a:p>
                      <a:pPr marL="171450" indent="-171450" algn="l" fontAlgn="ctr">
                        <a:buFont typeface="Wingdings" panose="05000000000000000000" pitchFamily="2" charset="2"/>
                        <a:buChar char="§"/>
                      </a:pPr>
                      <a:r>
                        <a:rPr lang="es-PE" sz="1000" b="0" u="none" strike="noStrike" dirty="0">
                          <a:effectLst/>
                          <a:latin typeface="+mn-lt"/>
                        </a:rPr>
                        <a:t>19,844 beneficiarios</a:t>
                      </a:r>
                    </a:p>
                    <a:p>
                      <a:pPr marL="171450" indent="-171450" algn="l" fontAlgn="ctr">
                        <a:buFont typeface="Wingdings" panose="05000000000000000000" pitchFamily="2" charset="2"/>
                        <a:buChar char="§"/>
                      </a:pPr>
                      <a:r>
                        <a:rPr lang="es-PE" sz="1000" b="0" u="none" strike="noStrike" dirty="0">
                          <a:effectLst/>
                          <a:latin typeface="+mn-lt"/>
                        </a:rPr>
                        <a:t>Distritos</a:t>
                      </a:r>
                      <a:r>
                        <a:rPr lang="es-PE" sz="1000" b="0" u="none" strike="noStrike" baseline="0" dirty="0">
                          <a:effectLst/>
                          <a:latin typeface="+mn-lt"/>
                        </a:rPr>
                        <a:t> de Talavera, Andahuaylas y </a:t>
                      </a:r>
                      <a:r>
                        <a:rPr lang="es-PE" sz="1000" b="0" u="none" strike="noStrike" baseline="0" dirty="0" err="1">
                          <a:effectLst/>
                          <a:latin typeface="+mn-lt"/>
                        </a:rPr>
                        <a:t>Ocobamba</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4"/>
                  </a:ext>
                </a:extLst>
              </a:tr>
              <a:tr h="618292">
                <a:tc>
                  <a:txBody>
                    <a:bodyPr/>
                    <a:lstStyle/>
                    <a:p>
                      <a:pPr algn="ctr" fontAlgn="ctr"/>
                      <a:r>
                        <a:rPr lang="es-PE" sz="1000" b="0" u="none" strike="noStrike">
                          <a:effectLst/>
                          <a:latin typeface="+mn-lt"/>
                        </a:rPr>
                        <a:t>5</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45084</a:t>
                      </a:r>
                      <a:endParaRPr lang="es-PE" sz="1000" b="0" i="0" u="none" strike="noStrike">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MEJORAMIENTO DE LOS SERVICIOS DE SALUD DEL CENTRO DE SALUD MOLLEBAMBA DEL DISTRITO DE JUAN ESPINOZA MEDRANO - PROVINCIA DE </a:t>
                      </a:r>
                      <a:r>
                        <a:rPr lang="es-PE" sz="1000" b="0" u="none" strike="noStrike" dirty="0" err="1">
                          <a:effectLst/>
                          <a:latin typeface="+mn-lt"/>
                        </a:rPr>
                        <a:t>ANTABAMBA</a:t>
                      </a:r>
                      <a:r>
                        <a:rPr lang="es-PE" sz="1000" b="0" u="none" strike="noStrike" dirty="0">
                          <a:effectLst/>
                          <a:latin typeface="+mn-lt"/>
                        </a:rPr>
                        <a:t>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26,545,000.00</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a:effectLst/>
                          <a:latin typeface="+mn-lt"/>
                        </a:rPr>
                        <a:t>Idea</a:t>
                      </a:r>
                      <a:endParaRPr lang="es-PE" sz="1000" b="0" i="0" u="none" strike="noStrike">
                        <a:effectLst/>
                        <a:latin typeface="+mn-lt"/>
                      </a:endParaRPr>
                    </a:p>
                  </a:txBody>
                  <a:tcPr marL="5595" marR="5595" marT="5595" marB="0" anchor="ctr">
                    <a:solidFill>
                      <a:schemeClr val="bg2"/>
                    </a:solidFill>
                  </a:tcP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solidFill>
                      <a:schemeClr val="bg2"/>
                    </a:solidFill>
                  </a:tcP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solidFill>
                      <a:schemeClr val="bg2"/>
                    </a:solidFill>
                  </a:tcPr>
                </a:tc>
                <a:tc>
                  <a:txBody>
                    <a:bodyPr/>
                    <a:lstStyle/>
                    <a:p>
                      <a:pPr marL="171450" indent="-171450" algn="l" fontAlgn="ctr">
                        <a:buFont typeface="Wingdings" panose="05000000000000000000" pitchFamily="2" charset="2"/>
                        <a:buChar char="§"/>
                      </a:pPr>
                      <a:r>
                        <a:rPr lang="es-PE" sz="1000" b="0" u="none" strike="noStrike" dirty="0">
                          <a:effectLst/>
                          <a:latin typeface="+mn-lt"/>
                        </a:rPr>
                        <a:t>05 EESS</a:t>
                      </a:r>
                    </a:p>
                    <a:p>
                      <a:pPr marL="171450" indent="-171450" algn="l" fontAlgn="ctr">
                        <a:buFont typeface="Wingdings" panose="05000000000000000000" pitchFamily="2" charset="2"/>
                        <a:buChar char="§"/>
                      </a:pPr>
                      <a:r>
                        <a:rPr lang="es-PE" sz="1000" b="0" u="none" strike="noStrike" dirty="0">
                          <a:effectLst/>
                          <a:latin typeface="+mn-lt"/>
                        </a:rPr>
                        <a:t>1968 beneficiarios</a:t>
                      </a:r>
                    </a:p>
                    <a:p>
                      <a:pPr marL="171450" indent="-171450" algn="l" fontAlgn="ctr">
                        <a:buFont typeface="Wingdings" panose="05000000000000000000" pitchFamily="2" charset="2"/>
                        <a:buChar char="§"/>
                      </a:pPr>
                      <a:r>
                        <a:rPr lang="es-PE" sz="1000" b="0" u="none" strike="noStrike" dirty="0">
                          <a:effectLst/>
                          <a:latin typeface="+mn-lt"/>
                        </a:rPr>
                        <a:t>Distrito Juan Espinoza Medrano</a:t>
                      </a:r>
                      <a:endParaRPr lang="es-PE" sz="1000" b="0" i="0" u="none" strike="noStrike" dirty="0">
                        <a:effectLst/>
                        <a:latin typeface="+mn-lt"/>
                      </a:endParaRPr>
                    </a:p>
                  </a:txBody>
                  <a:tcPr marL="5595" marR="5595" marT="5595" marB="0" anchor="ctr">
                    <a:solidFill>
                      <a:schemeClr val="bg2"/>
                    </a:solidFill>
                  </a:tcPr>
                </a:tc>
                <a:tc>
                  <a:txBody>
                    <a:bodyPr/>
                    <a:lstStyle/>
                    <a:p>
                      <a:pPr algn="l" fontAlgn="ctr"/>
                      <a:r>
                        <a:rPr lang="es-PE" sz="1000" b="0" u="none" strike="noStrike" dirty="0">
                          <a:effectLst/>
                          <a:latin typeface="+mn-lt"/>
                        </a:rPr>
                        <a:t>* Terreno saneado</a:t>
                      </a:r>
                      <a:endParaRPr lang="es-PE" sz="1000" b="0" i="0" u="none" strike="noStrike" dirty="0">
                        <a:effectLst/>
                        <a:latin typeface="+mn-lt"/>
                      </a:endParaRPr>
                    </a:p>
                  </a:txBody>
                  <a:tcPr marL="5595" marR="5595" marT="5595" marB="0" anchor="ctr">
                    <a:solidFill>
                      <a:schemeClr val="bg2"/>
                    </a:solidFill>
                  </a:tcPr>
                </a:tc>
                <a:extLst>
                  <a:ext uri="{0D108BD9-81ED-4DB2-BD59-A6C34878D82A}">
                    <a16:rowId xmlns:a16="http://schemas.microsoft.com/office/drawing/2014/main" val="10005"/>
                  </a:ext>
                </a:extLst>
              </a:tr>
              <a:tr h="515244">
                <a:tc>
                  <a:txBody>
                    <a:bodyPr/>
                    <a:lstStyle/>
                    <a:p>
                      <a:pPr algn="ctr" fontAlgn="ctr"/>
                      <a:r>
                        <a:rPr lang="es-PE" sz="1000" b="0" u="none" strike="noStrike">
                          <a:effectLst/>
                          <a:latin typeface="+mn-lt"/>
                        </a:rPr>
                        <a:t>6</a:t>
                      </a:r>
                      <a:endParaRPr lang="es-PE" sz="1000" b="0" i="0" u="none" strike="noStrike">
                        <a:effectLst/>
                        <a:latin typeface="+mn-lt"/>
                      </a:endParaRPr>
                    </a:p>
                  </a:txBody>
                  <a:tcPr marL="5595" marR="5595" marT="5595" marB="0" anchor="ctr"/>
                </a:tc>
                <a:tc>
                  <a:txBody>
                    <a:bodyPr/>
                    <a:lstStyle/>
                    <a:p>
                      <a:pPr algn="ctr" fontAlgn="ctr"/>
                      <a:r>
                        <a:rPr lang="es-PE" sz="1000" b="0" u="none" strike="noStrike">
                          <a:effectLst/>
                          <a:latin typeface="+mn-lt"/>
                        </a:rPr>
                        <a:t>45087</a:t>
                      </a:r>
                      <a:endParaRPr lang="es-PE" sz="1000" b="0" i="0" u="none" strike="noStrike">
                        <a:effectLst/>
                        <a:latin typeface="+mn-lt"/>
                      </a:endParaRPr>
                    </a:p>
                  </a:txBody>
                  <a:tcPr marL="5595" marR="5595" marT="5595" marB="0" anchor="ctr"/>
                </a:tc>
                <a:tc>
                  <a:txBody>
                    <a:bodyPr/>
                    <a:lstStyle/>
                    <a:p>
                      <a:pPr algn="l" fontAlgn="ctr"/>
                      <a:r>
                        <a:rPr lang="es-PE" sz="1000" b="0" u="none" strike="noStrike" dirty="0">
                          <a:effectLst/>
                          <a:latin typeface="+mn-lt"/>
                        </a:rPr>
                        <a:t>MEJORAMIENTO DE LOS SERVICIOS DE SALUD DE LOS </a:t>
                      </a:r>
                      <a:r>
                        <a:rPr lang="es-PE" sz="1000" b="0" u="none" strike="noStrike" dirty="0" err="1">
                          <a:effectLst/>
                          <a:latin typeface="+mn-lt"/>
                        </a:rPr>
                        <a:t>EE.SS</a:t>
                      </a:r>
                      <a:r>
                        <a:rPr lang="es-PE" sz="1000" b="0" u="none" strike="noStrike" dirty="0">
                          <a:effectLst/>
                          <a:latin typeface="+mn-lt"/>
                        </a:rPr>
                        <a:t>. VILLA GLORIA, MARCAHUASI Y </a:t>
                      </a:r>
                      <a:r>
                        <a:rPr lang="es-PE" sz="1000" b="0" u="none" strike="noStrike" dirty="0" err="1">
                          <a:effectLst/>
                          <a:latin typeface="+mn-lt"/>
                        </a:rPr>
                        <a:t>ATUMPATA</a:t>
                      </a:r>
                      <a:r>
                        <a:rPr lang="es-PE" sz="1000" b="0" u="none" strike="noStrike" dirty="0">
                          <a:effectLst/>
                          <a:latin typeface="+mn-lt"/>
                        </a:rPr>
                        <a:t> DEL DISTRITO DE ABANCAY - PROVINCIA DE ABANCAY - DEPARTAMENTO DE </a:t>
                      </a:r>
                      <a:r>
                        <a:rPr lang="es-PE" sz="1000" b="0" u="none" strike="noStrike" dirty="0" err="1">
                          <a:effectLst/>
                          <a:latin typeface="+mn-lt"/>
                        </a:rPr>
                        <a:t>APURIMAC</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18,075,334.72</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Idea</a:t>
                      </a:r>
                      <a:endParaRPr lang="es-PE" sz="1000" b="0" i="0" u="none" strike="noStrike" dirty="0">
                        <a:effectLst/>
                        <a:latin typeface="+mn-lt"/>
                      </a:endParaRPr>
                    </a:p>
                  </a:txBody>
                  <a:tcPr marL="5595" marR="5595" marT="5595" marB="0" anchor="ctr"/>
                </a:tc>
                <a:tc>
                  <a:txBody>
                    <a:bodyPr/>
                    <a:lstStyle/>
                    <a:p>
                      <a:pPr algn="ctr" fontAlgn="ctr"/>
                      <a:r>
                        <a:rPr lang="es-PE" sz="1000" b="0" u="none" strike="noStrike" dirty="0">
                          <a:effectLst/>
                          <a:latin typeface="+mn-lt"/>
                        </a:rPr>
                        <a:t>4 meses</a:t>
                      </a:r>
                      <a:endParaRPr lang="es-PE" sz="1000" b="0" i="0" u="none" strike="noStrike" dirty="0">
                        <a:effectLst/>
                        <a:latin typeface="+mn-lt"/>
                      </a:endParaRPr>
                    </a:p>
                  </a:txBody>
                  <a:tcPr marL="5595" marR="5595" marT="5595" marB="0" anchor="ctr"/>
                </a:tc>
                <a:tc>
                  <a:txBody>
                    <a:bodyPr/>
                    <a:lstStyle/>
                    <a:p>
                      <a:pPr algn="ctr" fontAlgn="ctr"/>
                      <a:r>
                        <a:rPr lang="es-MX" sz="1000" b="0" i="0" u="none" strike="noStrike" dirty="0">
                          <a:effectLst/>
                          <a:latin typeface="+mn-lt"/>
                        </a:rPr>
                        <a:t>-</a:t>
                      </a:r>
                      <a:endParaRPr lang="es-PE" sz="1000" b="0" i="0" u="none" strike="noStrike" dirty="0">
                        <a:effectLst/>
                        <a:latin typeface="+mn-lt"/>
                      </a:endParaRPr>
                    </a:p>
                  </a:txBody>
                  <a:tcPr marL="5595" marR="5595" marT="5595" marB="0" anchor="ctr"/>
                </a:tc>
                <a:tc>
                  <a:txBody>
                    <a:bodyPr/>
                    <a:lstStyle/>
                    <a:p>
                      <a:pPr marL="171450" indent="-171450" algn="l" fontAlgn="ctr">
                        <a:buFont typeface="Wingdings" panose="05000000000000000000" pitchFamily="2" charset="2"/>
                        <a:buChar char="§"/>
                      </a:pPr>
                      <a:r>
                        <a:rPr lang="es-PE" sz="1000" b="0" u="none" strike="noStrike" dirty="0">
                          <a:effectLst/>
                          <a:latin typeface="+mn-lt"/>
                        </a:rPr>
                        <a:t>03 EESS</a:t>
                      </a:r>
                    </a:p>
                    <a:p>
                      <a:pPr marL="171450" indent="-171450" algn="l" fontAlgn="ctr">
                        <a:buFont typeface="Wingdings" panose="05000000000000000000" pitchFamily="2" charset="2"/>
                        <a:buChar char="§"/>
                      </a:pPr>
                      <a:r>
                        <a:rPr lang="es-PE" sz="1000" b="0" u="none" strike="noStrike" dirty="0">
                          <a:effectLst/>
                          <a:latin typeface="+mn-lt"/>
                        </a:rPr>
                        <a:t>1910 beneficiarios</a:t>
                      </a:r>
                    </a:p>
                    <a:p>
                      <a:pPr marL="171450" indent="-171450" algn="l" fontAlgn="ctr">
                        <a:buFont typeface="Wingdings" panose="05000000000000000000" pitchFamily="2" charset="2"/>
                        <a:buChar char="§"/>
                      </a:pPr>
                      <a:r>
                        <a:rPr lang="es-PE" sz="1000" b="0" u="none" strike="noStrike" dirty="0">
                          <a:effectLst/>
                          <a:latin typeface="+mn-lt"/>
                        </a:rPr>
                        <a:t>Distrito de Abancay</a:t>
                      </a:r>
                      <a:endParaRPr lang="es-PE" sz="1000" b="0" i="0" u="none" strike="noStrike" dirty="0">
                        <a:effectLst/>
                        <a:latin typeface="+mn-lt"/>
                      </a:endParaRPr>
                    </a:p>
                  </a:txBody>
                  <a:tcPr marL="5595" marR="5595" marT="5595" marB="0" anchor="ctr"/>
                </a:tc>
                <a:tc>
                  <a:txBody>
                    <a:bodyPr/>
                    <a:lstStyle/>
                    <a:p>
                      <a:pPr algn="l" fontAlgn="ctr"/>
                      <a:r>
                        <a:rPr lang="es-PE" sz="1000" b="0" u="none" strike="noStrike" dirty="0">
                          <a:effectLst/>
                          <a:latin typeface="+mn-lt"/>
                        </a:rPr>
                        <a:t>* No cuentan con terreno</a:t>
                      </a:r>
                      <a:endParaRPr lang="es-PE" sz="1000" b="0" i="0" u="none" strike="noStrike" dirty="0">
                        <a:effectLst/>
                        <a:latin typeface="+mn-lt"/>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74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nvGraphicFramePr>
        <p:xfrm>
          <a:off x="304679" y="1239731"/>
          <a:ext cx="11734366" cy="4951055"/>
        </p:xfrm>
        <a:graphic>
          <a:graphicData uri="http://schemas.openxmlformats.org/drawingml/2006/table">
            <a:tbl>
              <a:tblPr>
                <a:tableStyleId>{BDBED569-4797-4DF1-A0F4-6AAB3CD982D8}</a:tableStyleId>
              </a:tblPr>
              <a:tblGrid>
                <a:gridCol w="307140">
                  <a:extLst>
                    <a:ext uri="{9D8B030D-6E8A-4147-A177-3AD203B41FA5}">
                      <a16:colId xmlns:a16="http://schemas.microsoft.com/office/drawing/2014/main" val="1149053298"/>
                    </a:ext>
                  </a:extLst>
                </a:gridCol>
                <a:gridCol w="613776">
                  <a:extLst>
                    <a:ext uri="{9D8B030D-6E8A-4147-A177-3AD203B41FA5}">
                      <a16:colId xmlns:a16="http://schemas.microsoft.com/office/drawing/2014/main" val="541476674"/>
                    </a:ext>
                  </a:extLst>
                </a:gridCol>
                <a:gridCol w="4079178">
                  <a:extLst>
                    <a:ext uri="{9D8B030D-6E8A-4147-A177-3AD203B41FA5}">
                      <a16:colId xmlns:a16="http://schemas.microsoft.com/office/drawing/2014/main" val="3436427589"/>
                    </a:ext>
                  </a:extLst>
                </a:gridCol>
                <a:gridCol w="1108553">
                  <a:extLst>
                    <a:ext uri="{9D8B030D-6E8A-4147-A177-3AD203B41FA5}">
                      <a16:colId xmlns:a16="http://schemas.microsoft.com/office/drawing/2014/main" val="2737056336"/>
                    </a:ext>
                  </a:extLst>
                </a:gridCol>
                <a:gridCol w="1052186">
                  <a:extLst>
                    <a:ext uri="{9D8B030D-6E8A-4147-A177-3AD203B41FA5}">
                      <a16:colId xmlns:a16="http://schemas.microsoft.com/office/drawing/2014/main" val="3418132934"/>
                    </a:ext>
                  </a:extLst>
                </a:gridCol>
                <a:gridCol w="942182">
                  <a:extLst>
                    <a:ext uri="{9D8B030D-6E8A-4147-A177-3AD203B41FA5}">
                      <a16:colId xmlns:a16="http://schemas.microsoft.com/office/drawing/2014/main" val="3543597421"/>
                    </a:ext>
                  </a:extLst>
                </a:gridCol>
                <a:gridCol w="842777">
                  <a:extLst>
                    <a:ext uri="{9D8B030D-6E8A-4147-A177-3AD203B41FA5}">
                      <a16:colId xmlns:a16="http://schemas.microsoft.com/office/drawing/2014/main" val="786903510"/>
                    </a:ext>
                  </a:extLst>
                </a:gridCol>
                <a:gridCol w="958140">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050" b="1" u="none" strike="noStrike" dirty="0" err="1">
                          <a:solidFill>
                            <a:schemeClr val="bg1"/>
                          </a:solidFill>
                          <a:effectLst/>
                        </a:rPr>
                        <a:t>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CÓDIGO DE IDEA</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NOMBRE DEL PROYECTO DE INVERSIÓN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INVERSIÓN ESTIMADO s/.</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ESTADO SITUACIONAL</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INICIO DE FORMULACIÓN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i="0" u="none" strike="noStrike" dirty="0">
                          <a:solidFill>
                            <a:schemeClr val="bg1"/>
                          </a:solidFill>
                          <a:effectLst/>
                          <a:latin typeface="Arial Narrow" panose="020B0606020202030204" pitchFamily="34" charset="0"/>
                        </a:rPr>
                        <a:t>FECHA DE CULMINACIÓN</a:t>
                      </a: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ALCANCE</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050" b="1" u="none" strike="noStrike" dirty="0">
                          <a:solidFill>
                            <a:schemeClr val="bg1"/>
                          </a:solidFill>
                          <a:effectLst/>
                        </a:rPr>
                        <a:t>MODALIDAD DE LA FORMULACIÓN / OBSERVACION</a:t>
                      </a:r>
                      <a:endParaRPr lang="es-PE" sz="105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u="none" strike="noStrike" cap="none" dirty="0">
                          <a:sym typeface="Arial"/>
                        </a:rPr>
                        <a:t>04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i="0" u="none" strike="noStrike" cap="none" dirty="0">
                          <a:solidFill>
                            <a:srgbClr val="000000"/>
                          </a:solidFill>
                          <a:latin typeface="Arial Narrow" panose="020B0606020202030204" pitchFamily="34" charset="0"/>
                          <a:cs typeface="Arial"/>
                          <a:sym typeface="Arial"/>
                        </a:rPr>
                        <a:t>01 / 08 / 2020</a:t>
                      </a: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900" u="none" strike="noStrike" cap="none" dirty="0" err="1">
                          <a:sym typeface="Arial"/>
                        </a:rPr>
                        <a:t>Adm</a:t>
                      </a:r>
                      <a:r>
                        <a:rPr lang="es-PE" sz="900" u="none" strike="noStrike" cap="none" dirty="0">
                          <a:sym typeface="Arial"/>
                        </a:rPr>
                        <a:t>. Directa</a:t>
                      </a:r>
                    </a:p>
                    <a:p>
                      <a:r>
                        <a:rPr lang="es-PE" sz="900" u="none" strike="noStrike" cap="none" dirty="0">
                          <a:sym typeface="Arial"/>
                        </a:rPr>
                        <a:t>Pi declarado viable el 2015, (UF Municipalidad Distrital de </a:t>
                      </a:r>
                      <a:r>
                        <a:rPr lang="es-PE" sz="900" u="none" strike="noStrike" cap="none" dirty="0" err="1">
                          <a:sym typeface="Arial"/>
                        </a:rPr>
                        <a:t>Chicmo</a:t>
                      </a:r>
                      <a:r>
                        <a:rPr lang="es-PE" sz="900" u="none" strike="noStrike" cap="none" dirty="0">
                          <a:sym typeface="Arial"/>
                        </a:rPr>
                        <a:t>) desactivado por periodo de vigencia. Se requiere la actualización del Estudio.</a:t>
                      </a:r>
                    </a:p>
                    <a:p>
                      <a:r>
                        <a:rPr lang="es-PE" sz="900" u="none" strike="noStrike" cap="none" dirty="0">
                          <a:sym typeface="Arial"/>
                        </a:rPr>
                        <a:t>Se requiere analizar la intervención en IEI con poca cantidad de alumnos</a:t>
                      </a:r>
                    </a:p>
                    <a:p>
                      <a:r>
                        <a:rPr lang="es-PE" sz="900" b="0" i="0" u="none" strike="noStrike" cap="none" dirty="0">
                          <a:solidFill>
                            <a:srgbClr val="000000"/>
                          </a:solidFill>
                          <a:latin typeface="Arial Narrow" panose="020B0606020202030204" pitchFamily="34" charset="0"/>
                          <a:cs typeface="Arial"/>
                          <a:sym typeface="Arial"/>
                        </a:rPr>
                        <a:t>A la espera de </a:t>
                      </a:r>
                      <a:r>
                        <a:rPr lang="es-PE" sz="900" b="0" i="0" u="none" strike="noStrike" cap="none" dirty="0" err="1">
                          <a:solidFill>
                            <a:srgbClr val="000000"/>
                          </a:solidFill>
                          <a:latin typeface="Arial Narrow" panose="020B0606020202030204" pitchFamily="34" charset="0"/>
                          <a:cs typeface="Arial"/>
                          <a:sym typeface="Arial"/>
                        </a:rPr>
                        <a:t>autorizacion</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37521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900" u="none" strike="noStrike" cap="none" dirty="0">
                          <a:sym typeface="Arial"/>
                        </a:rPr>
                        <a:t>18/06/2020</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u="none" strike="noStrike" cap="none" dirty="0">
                          <a:sym typeface="Arial"/>
                        </a:rPr>
                        <a:t>31/08/2020</a:t>
                      </a:r>
                      <a:endParaRPr lang="es-PE" sz="9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60%)</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900" b="0" dirty="0">
                          <a:latin typeface="Arial Narrow" panose="020B0606020202030204" pitchFamily="34" charset="0"/>
                        </a:rPr>
                        <a:t>30 / 11 / 2020</a:t>
                      </a:r>
                    </a:p>
                    <a:p>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dirty="0"/>
                        <a:t>01/ 09 / 2020</a:t>
                      </a:r>
                      <a:endParaRPr lang="es-PE" sz="9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900" b="0" dirty="0">
                          <a:latin typeface="Arial Narrow" panose="020B0606020202030204" pitchFamily="34" charset="0"/>
                        </a:rPr>
                        <a:t>30 / 11 /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9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err="1">
                          <a:latin typeface="Arial Narrow" panose="020B0606020202030204" pitchFamily="34" charset="0"/>
                        </a:rPr>
                        <a:t>Duracion</a:t>
                      </a:r>
                      <a:r>
                        <a:rPr lang="es-PE" sz="1000" b="0" dirty="0">
                          <a:latin typeface="Arial Narrow" panose="020B0606020202030204" pitchFamily="34" charset="0"/>
                        </a:rPr>
                        <a:t>  3 meses, TDR en </a:t>
                      </a:r>
                      <a:r>
                        <a:rPr lang="es-PE" sz="1000" b="0" dirty="0" err="1">
                          <a:latin typeface="Arial Narrow" panose="020B0606020202030204" pitchFamily="34" charset="0"/>
                        </a:rPr>
                        <a:t>revision</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535833"/>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11CEAFE-8451-4AFF-8436-6AB8C3CBB634}"/>
              </a:ext>
            </a:extLst>
          </p:cNvPr>
          <p:cNvGraphicFramePr>
            <a:graphicFrameLocks noGrp="1"/>
          </p:cNvGraphicFramePr>
          <p:nvPr>
            <p:extLst>
              <p:ext uri="{D42A27DB-BD31-4B8C-83A1-F6EECF244321}">
                <p14:modId xmlns:p14="http://schemas.microsoft.com/office/powerpoint/2010/main" val="705022425"/>
              </p:ext>
            </p:extLst>
          </p:nvPr>
        </p:nvGraphicFramePr>
        <p:xfrm>
          <a:off x="215537" y="1948561"/>
          <a:ext cx="11730450" cy="2895796"/>
        </p:xfrm>
        <a:graphic>
          <a:graphicData uri="http://schemas.openxmlformats.org/drawingml/2006/table">
            <a:tbl>
              <a:tblPr>
                <a:tableStyleId>{BDBED569-4797-4DF1-A0F4-6AAB3CD982D8}</a:tableStyleId>
              </a:tblPr>
              <a:tblGrid>
                <a:gridCol w="313509">
                  <a:extLst>
                    <a:ext uri="{9D8B030D-6E8A-4147-A177-3AD203B41FA5}">
                      <a16:colId xmlns:a16="http://schemas.microsoft.com/office/drawing/2014/main" val="2983334288"/>
                    </a:ext>
                  </a:extLst>
                </a:gridCol>
                <a:gridCol w="548640">
                  <a:extLst>
                    <a:ext uri="{9D8B030D-6E8A-4147-A177-3AD203B41FA5}">
                      <a16:colId xmlns:a16="http://schemas.microsoft.com/office/drawing/2014/main" val="2486116615"/>
                    </a:ext>
                  </a:extLst>
                </a:gridCol>
                <a:gridCol w="450668">
                  <a:extLst>
                    <a:ext uri="{9D8B030D-6E8A-4147-A177-3AD203B41FA5}">
                      <a16:colId xmlns:a16="http://schemas.microsoft.com/office/drawing/2014/main" val="631873909"/>
                    </a:ext>
                  </a:extLst>
                </a:gridCol>
                <a:gridCol w="3524868">
                  <a:extLst>
                    <a:ext uri="{9D8B030D-6E8A-4147-A177-3AD203B41FA5}">
                      <a16:colId xmlns:a16="http://schemas.microsoft.com/office/drawing/2014/main" val="232441571"/>
                    </a:ext>
                  </a:extLst>
                </a:gridCol>
                <a:gridCol w="831595">
                  <a:extLst>
                    <a:ext uri="{9D8B030D-6E8A-4147-A177-3AD203B41FA5}">
                      <a16:colId xmlns:a16="http://schemas.microsoft.com/office/drawing/2014/main" val="4179132745"/>
                    </a:ext>
                  </a:extLst>
                </a:gridCol>
                <a:gridCol w="660963">
                  <a:extLst>
                    <a:ext uri="{9D8B030D-6E8A-4147-A177-3AD203B41FA5}">
                      <a16:colId xmlns:a16="http://schemas.microsoft.com/office/drawing/2014/main" val="1884901418"/>
                    </a:ext>
                  </a:extLst>
                </a:gridCol>
                <a:gridCol w="690027">
                  <a:extLst>
                    <a:ext uri="{9D8B030D-6E8A-4147-A177-3AD203B41FA5}">
                      <a16:colId xmlns:a16="http://schemas.microsoft.com/office/drawing/2014/main" val="4219673365"/>
                    </a:ext>
                  </a:extLst>
                </a:gridCol>
                <a:gridCol w="465018">
                  <a:extLst>
                    <a:ext uri="{9D8B030D-6E8A-4147-A177-3AD203B41FA5}">
                      <a16:colId xmlns:a16="http://schemas.microsoft.com/office/drawing/2014/main" val="4110400856"/>
                    </a:ext>
                  </a:extLst>
                </a:gridCol>
                <a:gridCol w="682525">
                  <a:extLst>
                    <a:ext uri="{9D8B030D-6E8A-4147-A177-3AD203B41FA5}">
                      <a16:colId xmlns:a16="http://schemas.microsoft.com/office/drawing/2014/main" val="390156964"/>
                    </a:ext>
                  </a:extLst>
                </a:gridCol>
                <a:gridCol w="682525">
                  <a:extLst>
                    <a:ext uri="{9D8B030D-6E8A-4147-A177-3AD203B41FA5}">
                      <a16:colId xmlns:a16="http://schemas.microsoft.com/office/drawing/2014/main" val="1549035773"/>
                    </a:ext>
                  </a:extLst>
                </a:gridCol>
                <a:gridCol w="522262">
                  <a:extLst>
                    <a:ext uri="{9D8B030D-6E8A-4147-A177-3AD203B41FA5}">
                      <a16:colId xmlns:a16="http://schemas.microsoft.com/office/drawing/2014/main" val="1612678762"/>
                    </a:ext>
                  </a:extLst>
                </a:gridCol>
                <a:gridCol w="407774">
                  <a:extLst>
                    <a:ext uri="{9D8B030D-6E8A-4147-A177-3AD203B41FA5}">
                      <a16:colId xmlns:a16="http://schemas.microsoft.com/office/drawing/2014/main" val="3956508387"/>
                    </a:ext>
                  </a:extLst>
                </a:gridCol>
                <a:gridCol w="983420">
                  <a:extLst>
                    <a:ext uri="{9D8B030D-6E8A-4147-A177-3AD203B41FA5}">
                      <a16:colId xmlns:a16="http://schemas.microsoft.com/office/drawing/2014/main" val="2788444668"/>
                    </a:ext>
                  </a:extLst>
                </a:gridCol>
                <a:gridCol w="966656">
                  <a:extLst>
                    <a:ext uri="{9D8B030D-6E8A-4147-A177-3AD203B41FA5}">
                      <a16:colId xmlns:a16="http://schemas.microsoft.com/office/drawing/2014/main" val="2688624052"/>
                    </a:ext>
                  </a:extLst>
                </a:gridCol>
              </a:tblGrid>
              <a:tr h="343426">
                <a:tc>
                  <a:txBody>
                    <a:bodyPr/>
                    <a:lstStyle/>
                    <a:p>
                      <a:pPr algn="ctr" rtl="0" fontAlgn="ctr"/>
                      <a:r>
                        <a:rPr lang="es-PE" sz="900" b="1" u="none" strike="noStrike" dirty="0">
                          <a:effectLst/>
                        </a:rPr>
                        <a:t>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CUI</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CÓDIGO DE IDEA</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NOMBRE DEL PROYECTO DE INVERSIÓN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fontAlgn="ctr"/>
                      <a:r>
                        <a:rPr lang="es-PE" sz="900" b="1" u="none" strike="noStrike" dirty="0">
                          <a:effectLst/>
                        </a:rPr>
                        <a:t>MONTO DE INVERSIÓN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ESTADO SITUACIONAL</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APROBACIÓN DEL PLAN DE TRABAJO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PLAZO APROBADO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APROBADO PARA PERFIL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PRESUPUESTO EJECUTADO 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FECHA INICIO FORMULACIÓN</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TIEMPO TRANSCURRIDO</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ALCANCE</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tc>
                  <a:txBody>
                    <a:bodyPr/>
                    <a:lstStyle/>
                    <a:p>
                      <a:pPr algn="ctr" rtl="0" fontAlgn="ctr"/>
                      <a:r>
                        <a:rPr lang="es-PE" sz="900" b="1" u="none" strike="noStrike" dirty="0">
                          <a:effectLst/>
                        </a:rPr>
                        <a:t>OBSERVACIONES</a:t>
                      </a:r>
                      <a:endParaRPr lang="es-PE" sz="900" b="1" i="0" u="none" strike="noStrike" dirty="0">
                        <a:solidFill>
                          <a:srgbClr val="000000"/>
                        </a:solidFill>
                        <a:effectLst/>
                        <a:latin typeface="Arial" panose="020B0604020202020204" pitchFamily="34" charset="0"/>
                      </a:endParaRPr>
                    </a:p>
                  </a:txBody>
                  <a:tcPr marL="3859" marR="3859" marT="3859" marB="0" anchor="ctr">
                    <a:solidFill>
                      <a:schemeClr val="accent5">
                        <a:lumMod val="40000"/>
                        <a:lumOff val="60000"/>
                      </a:schemeClr>
                    </a:solidFill>
                  </a:tcPr>
                </a:tc>
                <a:extLst>
                  <a:ext uri="{0D108BD9-81ED-4DB2-BD59-A6C34878D82A}">
                    <a16:rowId xmlns:a16="http://schemas.microsoft.com/office/drawing/2014/main" val="3605389701"/>
                  </a:ext>
                </a:extLst>
              </a:tr>
              <a:tr h="33050">
                <a:tc>
                  <a:txBody>
                    <a:bodyPr/>
                    <a:lstStyle/>
                    <a:p>
                      <a:pPr algn="ctr" rtl="0" fontAlgn="ctr"/>
                      <a:r>
                        <a:rPr lang="es-PE" sz="900" u="none" strike="noStrike">
                          <a:effectLst/>
                        </a:rPr>
                        <a:t>1</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2415904</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con represamiento Ancapara/Hatunrumiyoc en las comunidades de Puca Puca, Palmira, Ccochua, Curahuasi, Asmayacu, Pisonaypata, Trancapata, Bacas y Occoruro del distrito de Curahuasi, provincia de Abancay-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111,375,000.00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13 Mar 19</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5.5 MESES (165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554,648.00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532,541.80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01 Abr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370</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Distrito </a:t>
                      </a:r>
                      <a:r>
                        <a:rPr lang="es-PE" sz="900" u="none" strike="noStrike" dirty="0" err="1">
                          <a:effectLst/>
                        </a:rPr>
                        <a:t>curahuasi</a:t>
                      </a:r>
                      <a:r>
                        <a:rPr lang="es-PE" sz="900" u="none" strike="noStrike" dirty="0">
                          <a:effectLst/>
                        </a:rPr>
                        <a:t>, prov. Abancay. 2,300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La acreditación de disponibilidad hídrica de la ANA alcanza solo para 591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3925543117"/>
                  </a:ext>
                </a:extLst>
              </a:tr>
              <a:tr h="428318">
                <a:tc>
                  <a:txBody>
                    <a:bodyPr/>
                    <a:lstStyle/>
                    <a:p>
                      <a:pPr algn="ctr" rtl="0" fontAlgn="ctr"/>
                      <a:r>
                        <a:rPr lang="es-PE" sz="900" u="none" strike="noStrike">
                          <a:effectLst/>
                        </a:rPr>
                        <a:t>2</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dirty="0">
                          <a:effectLst/>
                        </a:rPr>
                        <a:t>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49449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a:effectLst/>
                        </a:rPr>
                        <a:t>mejoramiento y ampliación del servicio de agua para riego en los sectores Pacchapampa, Pampaccocha, Tomaje, Chihua, Llaco, Llulluta, Chiyapampa, Ccethua, Tanccama, Puka Puka, Chillipampa, Vilche, Mataray, Tumiri, Pacchanta, Kishuará, Chaupitumiri, Capuray, Ingenio, Parcco, Pacllapata, Sarayca, Jesús María del distrito de </a:t>
                      </a:r>
                      <a:r>
                        <a:rPr lang="es-PE" sz="900" u="sng" strike="noStrike">
                          <a:effectLst/>
                        </a:rPr>
                        <a:t>Yanaca</a:t>
                      </a:r>
                      <a:r>
                        <a:rPr lang="es-PE" sz="900" u="none" strike="noStrike">
                          <a:effectLst/>
                        </a:rPr>
                        <a:t>, Provincia de Aymaraes, Región Apurímac</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8,264,250.00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12 Jun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3 MESES (90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227,157.60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130,670.46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21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167</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err="1">
                          <a:effectLst/>
                        </a:rPr>
                        <a:t>Dist</a:t>
                      </a:r>
                      <a:r>
                        <a:rPr lang="es-PE" sz="900" u="none" strike="noStrike" dirty="0">
                          <a:effectLst/>
                        </a:rPr>
                        <a:t>. </a:t>
                      </a:r>
                      <a:r>
                        <a:rPr lang="es-PE" sz="900" u="none" strike="noStrike" dirty="0" err="1">
                          <a:effectLst/>
                        </a:rPr>
                        <a:t>Yanaca</a:t>
                      </a:r>
                      <a:r>
                        <a:rPr lang="es-PE" sz="900" u="none" strike="noStrike" dirty="0">
                          <a:effectLst/>
                        </a:rPr>
                        <a:t>. Prov. Aymaraes. Se estimaba 800 ha de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No hay acreditación ANA. El calculo solo alcanza para 125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1887524873"/>
                  </a:ext>
                </a:extLst>
              </a:tr>
              <a:tr h="428318">
                <a:tc>
                  <a:txBody>
                    <a:bodyPr/>
                    <a:lstStyle/>
                    <a:p>
                      <a:pPr algn="ctr" rtl="0" fontAlgn="ctr"/>
                      <a:r>
                        <a:rPr lang="es-PE" sz="900" u="none" strike="noStrike">
                          <a:effectLst/>
                        </a:rPr>
                        <a:t>3</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fontAlgn="ctr"/>
                      <a:r>
                        <a:rPr lang="es-PE" sz="900" u="none" strike="noStrike">
                          <a:effectLst/>
                        </a:rPr>
                        <a:t> </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46388</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fontAlgn="ctr"/>
                      <a:r>
                        <a:rPr lang="es-PE" sz="900" u="none" strike="noStrike" dirty="0">
                          <a:effectLst/>
                        </a:rPr>
                        <a:t>Mejoramiento y ampliación del servicio de agua para riego en los sectores de </a:t>
                      </a:r>
                      <a:r>
                        <a:rPr lang="es-PE" sz="900" u="none" strike="noStrike" dirty="0" err="1">
                          <a:effectLst/>
                        </a:rPr>
                        <a:t>Huascatay</a:t>
                      </a:r>
                      <a:r>
                        <a:rPr lang="es-PE" sz="900" u="none" strike="noStrike" dirty="0">
                          <a:effectLst/>
                        </a:rPr>
                        <a:t>, </a:t>
                      </a:r>
                      <a:r>
                        <a:rPr lang="es-PE" sz="900" u="none" strike="noStrike" dirty="0" err="1">
                          <a:effectLst/>
                        </a:rPr>
                        <a:t>Manatiscca</a:t>
                      </a:r>
                      <a:r>
                        <a:rPr lang="es-PE" sz="900" u="none" strike="noStrike" dirty="0">
                          <a:effectLst/>
                        </a:rPr>
                        <a:t> y Paty del centro poblado de </a:t>
                      </a:r>
                      <a:r>
                        <a:rPr lang="es-PE" sz="900" u="sng" strike="noStrike" dirty="0" err="1">
                          <a:effectLst/>
                        </a:rPr>
                        <a:t>Huascatay</a:t>
                      </a:r>
                      <a:r>
                        <a:rPr lang="es-PE" sz="900" u="none" strike="noStrike" dirty="0">
                          <a:effectLst/>
                        </a:rPr>
                        <a:t> del distrito de </a:t>
                      </a:r>
                      <a:r>
                        <a:rPr lang="es-PE" sz="900" u="none" strike="noStrike" dirty="0" err="1">
                          <a:effectLst/>
                        </a:rPr>
                        <a:t>Pacobamba</a:t>
                      </a:r>
                      <a:r>
                        <a:rPr lang="es-PE" sz="900" u="none" strike="noStrike" dirty="0">
                          <a:effectLst/>
                        </a:rPr>
                        <a:t> de la provincia de Andahuaylas Región Apurímac.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r" fontAlgn="ctr"/>
                      <a:r>
                        <a:rPr lang="es-PE" sz="900" u="none" strike="noStrike" dirty="0">
                          <a:effectLst/>
                        </a:rPr>
                        <a:t>          3,030,225.00 </a:t>
                      </a:r>
                      <a:endParaRPr lang="es-PE" sz="900" b="0" i="0" u="none" strike="noStrike" dirty="0">
                        <a:solidFill>
                          <a:srgbClr val="393939"/>
                        </a:solidFill>
                        <a:effectLst/>
                        <a:latin typeface="Arial" panose="020B0604020202020204" pitchFamily="34" charset="0"/>
                      </a:endParaRPr>
                    </a:p>
                  </a:txBody>
                  <a:tcPr marL="3859" marR="3859" marT="3859" marB="0" anchor="ctr"/>
                </a:tc>
                <a:tc>
                  <a:txBody>
                    <a:bodyPr/>
                    <a:lstStyle/>
                    <a:p>
                      <a:pPr algn="ctr" rtl="0" fontAlgn="ctr"/>
                      <a:r>
                        <a:rPr lang="es-PE" sz="600" u="none" strike="noStrike" dirty="0">
                          <a:effectLst/>
                        </a:rPr>
                        <a:t>EN </a:t>
                      </a:r>
                    </a:p>
                    <a:p>
                      <a:pPr algn="ctr" rtl="0" fontAlgn="ctr"/>
                      <a:r>
                        <a:rPr lang="es-PE" sz="600" u="none" strike="noStrike" dirty="0">
                          <a:effectLst/>
                        </a:rPr>
                        <a:t>FORMULACIÓN</a:t>
                      </a:r>
                      <a:endParaRPr lang="es-PE" sz="6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04 Oct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4 MESES (120 DIAS)</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214,863.45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dirty="0">
                          <a:effectLst/>
                        </a:rPr>
                        <a:t>         78,214.98 </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11 Nov 19</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ctr" rtl="0" fontAlgn="ctr"/>
                      <a:r>
                        <a:rPr lang="es-PE" sz="900" u="none" strike="noStrike">
                          <a:effectLst/>
                        </a:rPr>
                        <a:t>146</a:t>
                      </a:r>
                      <a:endParaRPr lang="es-PE" sz="900" b="0" i="0" u="none" strike="noStrike">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Centro poblado </a:t>
                      </a:r>
                      <a:r>
                        <a:rPr lang="es-PE" sz="900" u="none" strike="noStrike" dirty="0" err="1">
                          <a:effectLst/>
                        </a:rPr>
                        <a:t>huascatay</a:t>
                      </a:r>
                      <a:r>
                        <a:rPr lang="es-PE" sz="900" u="none" strike="noStrike" dirty="0">
                          <a:effectLst/>
                        </a:rPr>
                        <a:t>, distrito </a:t>
                      </a:r>
                      <a:r>
                        <a:rPr lang="es-PE" sz="900" u="none" strike="noStrike" dirty="0" err="1">
                          <a:effectLst/>
                        </a:rPr>
                        <a:t>pacobamba</a:t>
                      </a:r>
                      <a:r>
                        <a:rPr lang="es-PE" sz="900" u="none" strike="noStrike" dirty="0">
                          <a:effectLst/>
                        </a:rPr>
                        <a:t>, prov. Andahuaylas. Estimado 80 </a:t>
                      </a:r>
                      <a:r>
                        <a:rPr lang="es-PE" sz="900" u="none" strike="noStrike" dirty="0" err="1">
                          <a:effectLst/>
                        </a:rPr>
                        <a:t>ha.De</a:t>
                      </a:r>
                      <a:r>
                        <a:rPr lang="es-PE" sz="900" u="none" strike="noStrike" dirty="0">
                          <a:effectLst/>
                        </a:rPr>
                        <a:t> riego.</a:t>
                      </a:r>
                      <a:endParaRPr lang="es-PE" sz="900" b="0" i="0" u="none" strike="noStrike" dirty="0">
                        <a:solidFill>
                          <a:srgbClr val="000000"/>
                        </a:solidFill>
                        <a:effectLst/>
                        <a:latin typeface="Arial" panose="020B0604020202020204" pitchFamily="34" charset="0"/>
                      </a:endParaRPr>
                    </a:p>
                  </a:txBody>
                  <a:tcPr marL="3859" marR="3859" marT="3859" marB="0" anchor="ctr"/>
                </a:tc>
                <a:tc>
                  <a:txBody>
                    <a:bodyPr/>
                    <a:lstStyle/>
                    <a:p>
                      <a:pPr algn="l" rtl="0" fontAlgn="ctr"/>
                      <a:r>
                        <a:rPr lang="es-PE" sz="900" u="none" strike="noStrike" dirty="0">
                          <a:effectLst/>
                        </a:rPr>
                        <a:t>Acreditación hídrica alcanza para 25 ha.</a:t>
                      </a:r>
                      <a:endParaRPr lang="es-PE" sz="900" b="0" i="0" u="none" strike="noStrike" dirty="0">
                        <a:solidFill>
                          <a:srgbClr val="000000"/>
                        </a:solidFill>
                        <a:effectLst/>
                        <a:latin typeface="Arial" panose="020B0604020202020204" pitchFamily="34" charset="0"/>
                      </a:endParaRPr>
                    </a:p>
                  </a:txBody>
                  <a:tcPr marL="3859" marR="3859" marT="3859" marB="0" anchor="ctr"/>
                </a:tc>
                <a:extLst>
                  <a:ext uri="{0D108BD9-81ED-4DB2-BD59-A6C34878D82A}">
                    <a16:rowId xmlns:a16="http://schemas.microsoft.com/office/drawing/2014/main" val="2319091574"/>
                  </a:ext>
                </a:extLst>
              </a:tr>
            </a:tbl>
          </a:graphicData>
        </a:graphic>
      </p:graphicFrame>
      <p:sp>
        <p:nvSpPr>
          <p:cNvPr id="5" name="Google Shape;95;p13">
            <a:extLst>
              <a:ext uri="{FF2B5EF4-FFF2-40B4-BE49-F238E27FC236}">
                <a16:creationId xmlns:a16="http://schemas.microsoft.com/office/drawing/2014/main" id="{2647FF6A-4ADE-4D12-8617-451F8EB24B87}"/>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sp>
        <p:nvSpPr>
          <p:cNvPr id="7" name="Google Shape;95;p13">
            <a:extLst>
              <a:ext uri="{FF2B5EF4-FFF2-40B4-BE49-F238E27FC236}">
                <a16:creationId xmlns:a16="http://schemas.microsoft.com/office/drawing/2014/main" id="{8087FAB3-AB31-4A86-BD26-27F22C9C3EDE}"/>
              </a:ext>
            </a:extLst>
          </p:cNvPr>
          <p:cNvSpPr txBox="1">
            <a:spLocks/>
          </p:cNvSpPr>
          <p:nvPr/>
        </p:nvSpPr>
        <p:spPr>
          <a:xfrm>
            <a:off x="4126939" y="1057457"/>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69137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865</TotalTime>
  <Words>6224</Words>
  <Application>Microsoft Office PowerPoint</Application>
  <PresentationFormat>Panorámica</PresentationFormat>
  <Paragraphs>1238</Paragraphs>
  <Slides>38</Slides>
  <Notes>17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en Formulación y Programados  a Nivel de Idea - 2020</vt:lpstr>
      <vt:lpstr>Proyectos en Formulación y Programados  a Nivel de Idea - 2020</vt:lpstr>
      <vt:lpstr>Función Educación</vt:lpstr>
      <vt:lpstr>Proyectos de Inversión Programados para su Formulación -2020</vt:lpstr>
      <vt:lpstr>Función Agropecuaria</vt:lpstr>
      <vt:lpstr>Presentación de PowerPoint</vt:lpstr>
      <vt:lpstr>Presentación de PowerPoint</vt:lpstr>
      <vt:lpstr>Función Transportes</vt:lpstr>
      <vt:lpstr>Presentación de PowerPoint</vt:lpstr>
      <vt:lpstr>PROYECTOS DE INVERSION PROGRAMADOS PARA SU FORMULACION -2020</vt:lpstr>
      <vt:lpstr>Función Cultura y deporte Función Protección Social</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Función Planeamiento y Gestión</vt:lpstr>
      <vt:lpstr>Presentación de PowerPoint</vt:lpstr>
      <vt:lpstr>Proyectos de Inversion para su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ORFEI880</cp:lastModifiedBy>
  <cp:revision>166</cp:revision>
  <dcterms:created xsi:type="dcterms:W3CDTF">2020-07-08T18:01:31Z</dcterms:created>
  <dcterms:modified xsi:type="dcterms:W3CDTF">2020-07-24T18:54:03Z</dcterms:modified>
</cp:coreProperties>
</file>